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452" r:id="rId7"/>
    <p:sldId id="369" r:id="rId8"/>
    <p:sldId id="403" r:id="rId9"/>
    <p:sldId id="453" r:id="rId10"/>
    <p:sldId id="256" r:id="rId11"/>
    <p:sldId id="462" r:id="rId12"/>
    <p:sldId id="455" r:id="rId13"/>
    <p:sldId id="456" r:id="rId14"/>
    <p:sldId id="451" r:id="rId15"/>
    <p:sldId id="457" r:id="rId16"/>
    <p:sldId id="458" r:id="rId17"/>
    <p:sldId id="459" r:id="rId18"/>
    <p:sldId id="461" r:id="rId19"/>
    <p:sldId id="396" r:id="rId2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3"/>
    <p:restoredTop sz="94620"/>
  </p:normalViewPr>
  <p:slideViewPr>
    <p:cSldViewPr snapToGrid="0">
      <p:cViewPr varScale="1">
        <p:scale>
          <a:sx n="83" d="100"/>
          <a:sy n="83" d="100"/>
        </p:scale>
        <p:origin x="13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28/11/2024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Tejash Varsani, Nermine Loukil, Oussema Belkhiria (TUM)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28/11/2024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Tejash Varsani, Nermine Loukil, Oussema Belkhiria (TUM)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FF6C2-477E-7082-4BF7-5FECCE777C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Tejash Varsani, Nermine Loukil, Oussema Belkhiria (TUM)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4A382-FF8D-9F6F-E285-CB1B2D54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6BE24-0D5A-53D2-A5C2-4C84731A3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7CB6F-6D0C-13C4-0267-F42DB6A79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1727D-5D2A-4271-ECEB-34A3F8D33E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Tejash Varsani, Nermine Loukil, Oussema Belkhiria (TUM)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05055-497E-DADB-9DCE-38F7A9297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35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56413-C4DD-FC8E-9680-8BFF510D2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9D226-3407-1757-C3AC-C6191AE5F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484E7-1627-73F5-3994-B8BBC3E7B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4DC38-C0A3-81B3-7835-2453B4328C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Tejash Varsani, Nermine Loukil, Oussema Belkhiria (TUM)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32CC7-4DAF-50A1-55D0-889A8E5DF1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53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Tejash Varsani, </a:t>
            </a:r>
            <a:r>
              <a:rPr lang="de-DE">
                <a:solidFill>
                  <a:srgbClr val="333333"/>
                </a:solidFill>
                <a:latin typeface="Helvetica Neue"/>
              </a:rPr>
              <a:t>Nermine Loukil, Oussema Belkhiria (TUM)</a:t>
            </a:r>
            <a:endParaRPr lang="de-DE" b="0" i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r>
              <a:rPr lang="de-DE" noProof="0"/>
              <a:t/>
            </a: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60825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41193-4B16-6080-5DC1-FA70F37DB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B8F6B-98CB-477F-B145-7727E975D48F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1272-BF7A-9280-78CA-887E5F73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AC67-8EF2-BA03-7EEC-AC179F10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3235A-C1D3-4722-9B70-6D904C50DE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80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r>
              <a:rPr lang="de-DE" noProof="0"/>
              <a:t/>
            </a: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r>
              <a:rPr lang="de-DE" noProof="0"/>
              <a:t/>
            </a: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latin typeface="Helvetica Neue"/>
              </a:rPr>
              <a:t>Nermine Loukil, Oussema Belkhiria (TUM)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Tejash Varsani, Nermine Loukil, Oussema Belkhiria (TUM)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>
          <a:xfrm>
            <a:off x="292181" y="6108188"/>
            <a:ext cx="6464280" cy="3651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Tejash Varsani, Nermine Loukil, Oussema Belkhiria (TUM)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7066" y="6453751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solidFill>
                  <a:srgbClr val="333333"/>
                </a:solidFill>
                <a:latin typeface="Helvetica Neue"/>
              </a:rPr>
              <a:t>Nermine Loukil, Oussema Belkhiria (TUM)</a:t>
            </a:r>
            <a:endParaRPr lang="de-DE" b="0" i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9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‹N°›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‹N°›</a:t>
            </a:fld>
            <a:endParaRPr lang="de-DE" noProof="0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8F49DCB4-A6A4-6360-95C4-AB68077A6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6453751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latin typeface="Helvetica Neue"/>
              </a:rPr>
              <a:t>Nermine Loukil, Oussema Belkhiria (TUM)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54D71F76-D8D0-E518-4E94-BBDBC26A5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066" y="6453751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solidFill>
                  <a:srgbClr val="333333"/>
                </a:solidFill>
                <a:latin typeface="Helvetica Neue"/>
              </a:rPr>
              <a:t>Nermine Loukil, Oussema Belkhiria (TUM)</a:t>
            </a:r>
            <a:endParaRPr lang="de-DE" b="0" i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solidFill>
                  <a:srgbClr val="333333"/>
                </a:solidFill>
                <a:latin typeface="Helvetica Neue"/>
              </a:rPr>
              <a:t>Nermine Loukil, Oussema Belkhiria (TUM)</a:t>
            </a:r>
            <a:endParaRPr lang="de-DE" b="0" i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20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latin typeface="Helvetica Neue"/>
              </a:rPr>
              <a:t>Nermine Loukil, Oussema Belkhiria (TUM)</a:t>
            </a:r>
            <a:endParaRPr lang="de-DE">
              <a:solidFill>
                <a:srgbClr val="333333"/>
              </a:solidFill>
              <a:latin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‹N°›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Tejash Varsani, </a:t>
            </a:r>
            <a:r>
              <a:rPr lang="de-DE">
                <a:latin typeface="Helvetica Neue"/>
              </a:rPr>
              <a:t>Nermine Loukil, Oussema Belkhiria (TUM)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5911" y="2333913"/>
            <a:ext cx="8508999" cy="520355"/>
          </a:xfrm>
        </p:spPr>
        <p:txBody>
          <a:bodyPr/>
          <a:lstStyle/>
          <a:p>
            <a:r>
              <a:rPr lang="de-DE" sz="2000" b="1" dirty="0"/>
              <a:t>Technical University </a:t>
            </a:r>
            <a:r>
              <a:rPr lang="de-DE" sz="2000" b="1" dirty="0" err="1"/>
              <a:t>of</a:t>
            </a:r>
            <a:r>
              <a:rPr lang="de-DE" sz="2000" b="1" dirty="0"/>
              <a:t> Munich</a:t>
            </a:r>
          </a:p>
          <a:p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591932"/>
          </a:xfrm>
        </p:spPr>
        <p:txBody>
          <a:bodyPr/>
          <a:lstStyle/>
          <a:p>
            <a:r>
              <a:rPr lang="en-GB" b="1" dirty="0" err="1"/>
              <a:t>Praktikum</a:t>
            </a:r>
            <a:r>
              <a:rPr lang="en-GB" b="1" dirty="0"/>
              <a:t> Next Generation programming </a:t>
            </a:r>
            <a:br>
              <a:rPr lang="en-GB" b="1" dirty="0"/>
            </a:br>
            <a:endParaRPr lang="de-DE" b="1" dirty="0"/>
          </a:p>
        </p:txBody>
      </p:sp>
      <p:pic>
        <p:nvPicPr>
          <p:cNvPr id="1026" name="Picture 2" descr="Breaking the Code, Beyond the keyboard: Thrive the next generation of  Programming, where your ideas program">
            <a:extLst>
              <a:ext uri="{FF2B5EF4-FFF2-40B4-BE49-F238E27FC236}">
                <a16:creationId xmlns:a16="http://schemas.microsoft.com/office/drawing/2014/main" id="{B4739B83-EF78-EC6B-F239-67670EA5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27" y="2953694"/>
            <a:ext cx="4573389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3A0CA-8AF7-B7CD-33CF-3ECBF8B6B64B}"/>
              </a:ext>
            </a:extLst>
          </p:cNvPr>
          <p:cNvSpPr txBox="1"/>
          <p:nvPr/>
        </p:nvSpPr>
        <p:spPr>
          <a:xfrm>
            <a:off x="315911" y="3182499"/>
            <a:ext cx="2995700" cy="1674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de-DE" b="1" dirty="0"/>
          </a:p>
          <a:p>
            <a:pPr>
              <a:lnSpc>
                <a:spcPct val="100000"/>
              </a:lnSpc>
            </a:pPr>
            <a:r>
              <a:rPr lang="de-DE" dirty="0"/>
              <a:t>Mohamed Amine Ben </a:t>
            </a:r>
            <a:r>
              <a:rPr lang="de-DE" dirty="0" err="1"/>
              <a:t>Abda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Amine </a:t>
            </a:r>
            <a:r>
              <a:rPr lang="de-DE" dirty="0" err="1"/>
              <a:t>Barouni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Ahmed </a:t>
            </a:r>
            <a:r>
              <a:rPr lang="de-DE" dirty="0" err="1"/>
              <a:t>Soudani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 err="1"/>
              <a:t>Nermine</a:t>
            </a:r>
            <a:r>
              <a:rPr lang="de-DE" dirty="0"/>
              <a:t> </a:t>
            </a:r>
            <a:r>
              <a:rPr lang="de-DE" dirty="0" err="1"/>
              <a:t>loukil</a:t>
            </a:r>
            <a:endParaRPr lang="de-DE" dirty="0"/>
          </a:p>
          <a:p>
            <a:pPr>
              <a:lnSpc>
                <a:spcPct val="114000"/>
              </a:lnSpc>
            </a:pPr>
            <a:endParaRPr lang="en-DE" dirty="0" err="1">
              <a:latin typeface="+mn-lt"/>
            </a:endParaRPr>
          </a:p>
        </p:txBody>
      </p:sp>
      <p:sp>
        <p:nvSpPr>
          <p:cNvPr id="6" name="Titel 6"/>
          <p:cNvSpPr txBox="1">
            <a:spLocks/>
          </p:cNvSpPr>
          <p:nvPr/>
        </p:nvSpPr>
        <p:spPr>
          <a:xfrm>
            <a:off x="315912" y="1552785"/>
            <a:ext cx="6009732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400" b="1" dirty="0" smtClean="0"/>
              <a:t>Project title: </a:t>
            </a:r>
            <a:r>
              <a:rPr lang="en-GB" sz="2400" b="1" dirty="0" err="1" smtClean="0"/>
              <a:t>UniTUM</a:t>
            </a:r>
            <a:r>
              <a:rPr lang="en-GB" b="1" dirty="0" smtClean="0"/>
              <a:t/>
            </a:r>
            <a:br>
              <a:rPr lang="en-GB" b="1" dirty="0" smtClean="0"/>
            </a:b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9D2A1-CAD5-687C-A2B3-0B3E6B3CC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A38A3C99-AED2-2BA0-62BD-25723DD0BB29}"/>
              </a:ext>
            </a:extLst>
          </p:cNvPr>
          <p:cNvSpPr txBox="1"/>
          <p:nvPr/>
        </p:nvSpPr>
        <p:spPr>
          <a:xfrm>
            <a:off x="-27866" y="366247"/>
            <a:ext cx="5467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Why </a:t>
            </a:r>
            <a:r>
              <a:rPr lang="en-US" sz="32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Spring Boot </a:t>
            </a:r>
            <a:r>
              <a:rPr lang="en-US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</a:t>
            </a:r>
            <a:r>
              <a:rPr lang="en-US" sz="32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Backend?</a:t>
            </a:r>
            <a:endParaRPr lang="en-US" sz="3200"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7EB31A1-5BED-A433-2BD0-F1BFE2AF897B}"/>
              </a:ext>
            </a:extLst>
          </p:cNvPr>
          <p:cNvSpPr/>
          <p:nvPr/>
        </p:nvSpPr>
        <p:spPr>
          <a:xfrm>
            <a:off x="572530" y="4263080"/>
            <a:ext cx="3608173" cy="1037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dirty="0"/>
              <a:t>Why </a:t>
            </a:r>
            <a:r>
              <a:rPr lang="fr-FR" dirty="0" err="1" smtClean="0"/>
              <a:t>Spring</a:t>
            </a:r>
            <a:r>
              <a:rPr lang="en-DE" dirty="0" smtClean="0"/>
              <a:t> </a:t>
            </a:r>
            <a:r>
              <a:rPr lang="en-DE" dirty="0"/>
              <a:t>for this project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C2A6B6B-AD35-C651-66D1-D26207B9CBB0}"/>
              </a:ext>
            </a:extLst>
          </p:cNvPr>
          <p:cNvSpPr/>
          <p:nvPr/>
        </p:nvSpPr>
        <p:spPr>
          <a:xfrm>
            <a:off x="572530" y="1762897"/>
            <a:ext cx="3608173" cy="1037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dirty="0"/>
              <a:t>Key features of </a:t>
            </a:r>
            <a:r>
              <a:rPr lang="fr-FR" dirty="0" err="1" smtClean="0"/>
              <a:t>Spring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4053E-5469-8944-59C2-1D78E6E451D2}"/>
              </a:ext>
            </a:extLst>
          </p:cNvPr>
          <p:cNvSpPr txBox="1"/>
          <p:nvPr/>
        </p:nvSpPr>
        <p:spPr>
          <a:xfrm>
            <a:off x="4436075" y="1762897"/>
            <a:ext cx="4015947" cy="1951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Simplifies microservices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Built-in tools for creating and managing REST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Secure, scalable, and production-ready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DE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FFB8D6-C96D-B94D-4EE1-4932E2404C13}"/>
              </a:ext>
            </a:extLst>
          </p:cNvPr>
          <p:cNvSpPr txBox="1"/>
          <p:nvPr/>
        </p:nvSpPr>
        <p:spPr>
          <a:xfrm>
            <a:off x="4180703" y="4197515"/>
            <a:ext cx="5486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Efficient API handling for communication </a:t>
            </a:r>
          </a:p>
          <a:p>
            <a:r>
              <a:rPr lang="en-GB" dirty="0"/>
              <a:t>     between the frontend and Llama 2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integration with MySQL and external libraries.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Compatibility with Spring AI for Llama 2 communication.</a:t>
            </a:r>
          </a:p>
        </p:txBody>
      </p:sp>
      <p:pic>
        <p:nvPicPr>
          <p:cNvPr id="8194" name="Picture 2" descr="Why Springboot Is A Good Choice For Back-End Development - Kreately">
            <a:extLst>
              <a:ext uri="{FF2B5EF4-FFF2-40B4-BE49-F238E27FC236}">
                <a16:creationId xmlns:a16="http://schemas.microsoft.com/office/drawing/2014/main" id="{D472A7E9-0998-8B54-8F2E-AE02AD87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62" y="104698"/>
            <a:ext cx="2480619" cy="118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00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B1E05-1E4C-83CB-2C2A-07BEAA2CD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0A1613-1CAA-026F-99DC-9ED071314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9" y="11645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Frontend &amp; </a:t>
            </a:r>
            <a:r>
              <a:rPr lang="de-DE" sz="2400" dirty="0" err="1">
                <a:solidFill>
                  <a:schemeClr val="bg1"/>
                </a:solidFill>
              </a:rPr>
              <a:t>React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Backend &amp; 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chemeClr val="bg1"/>
                </a:solidFill>
              </a:rPr>
              <a:t>Why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Llama</a:t>
            </a:r>
            <a:r>
              <a:rPr lang="de-DE" sz="2400" b="1" dirty="0">
                <a:solidFill>
                  <a:schemeClr val="bg1"/>
                </a:solidFill>
              </a:rPr>
              <a:t> 2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bg1"/>
              </a:solidFill>
            </a:endParaRPr>
          </a:p>
          <a:p>
            <a:endParaRPr sz="2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858EFF8-5D2B-E78C-573A-55DDB153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516143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200" dirty="0">
                <a:solidFill>
                  <a:schemeClr val="bg1"/>
                </a:solidFill>
              </a:rPr>
              <a:t>Agenda</a:t>
            </a:r>
            <a:r>
              <a:rPr lang="de-DE" sz="30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38518-3467-B068-641D-1115AF3690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F37ED-284A-8E0A-9285-05F456B5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554" y="167146"/>
            <a:ext cx="983848" cy="648445"/>
          </a:xfrm>
          <a:prstGeom prst="rect">
            <a:avLst/>
          </a:prstGeom>
        </p:spPr>
      </p:pic>
      <p:pic>
        <p:nvPicPr>
          <p:cNvPr id="28" name="Graphic 27" descr="Books outline">
            <a:extLst>
              <a:ext uri="{FF2B5EF4-FFF2-40B4-BE49-F238E27FC236}">
                <a16:creationId xmlns:a16="http://schemas.microsoft.com/office/drawing/2014/main" id="{438B1802-D4AE-AF98-DBE0-AAB0F7254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3956" y="1128992"/>
            <a:ext cx="618535" cy="618535"/>
          </a:xfrm>
          <a:prstGeom prst="rect">
            <a:avLst/>
          </a:prstGeom>
        </p:spPr>
      </p:pic>
      <p:pic>
        <p:nvPicPr>
          <p:cNvPr id="6" name="Graphic 5" descr="Question Mark outline">
            <a:extLst>
              <a:ext uri="{FF2B5EF4-FFF2-40B4-BE49-F238E27FC236}">
                <a16:creationId xmlns:a16="http://schemas.microsoft.com/office/drawing/2014/main" id="{32DBCDA2-9AC8-3A68-3EE2-C7D89EF60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3957" y="3390645"/>
            <a:ext cx="618535" cy="618535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CE7A2EC4-6A6F-3943-B28D-5DE959A75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9910" y="2837778"/>
            <a:ext cx="729759" cy="729759"/>
          </a:xfrm>
          <a:prstGeom prst="rect">
            <a:avLst/>
          </a:prstGeom>
        </p:spPr>
      </p:pic>
      <p:pic>
        <p:nvPicPr>
          <p:cNvPr id="12" name="Graphic 11" descr="Projector screen outline">
            <a:extLst>
              <a:ext uri="{FF2B5EF4-FFF2-40B4-BE49-F238E27FC236}">
                <a16:creationId xmlns:a16="http://schemas.microsoft.com/office/drawing/2014/main" id="{6502D3A3-2D5E-CDF3-67C6-DA4BBE041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1374" y="2330466"/>
            <a:ext cx="618536" cy="618536"/>
          </a:xfrm>
          <a:prstGeom prst="rect">
            <a:avLst/>
          </a:prstGeom>
        </p:spPr>
      </p:pic>
      <p:pic>
        <p:nvPicPr>
          <p:cNvPr id="14" name="Graphic 13" descr="Greek Temple outline">
            <a:extLst>
              <a:ext uri="{FF2B5EF4-FFF2-40B4-BE49-F238E27FC236}">
                <a16:creationId xmlns:a16="http://schemas.microsoft.com/office/drawing/2014/main" id="{D5C39791-4892-7325-2D44-244F2AC9EF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877" y="1711931"/>
            <a:ext cx="618535" cy="6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4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847;p32">
            <a:extLst>
              <a:ext uri="{FF2B5EF4-FFF2-40B4-BE49-F238E27FC236}">
                <a16:creationId xmlns:a16="http://schemas.microsoft.com/office/drawing/2014/main" id="{272A487B-0C9A-427D-A647-E5D3AD10C013}"/>
              </a:ext>
            </a:extLst>
          </p:cNvPr>
          <p:cNvGrpSpPr/>
          <p:nvPr/>
        </p:nvGrpSpPr>
        <p:grpSpPr>
          <a:xfrm>
            <a:off x="358012" y="1375560"/>
            <a:ext cx="8427976" cy="4069762"/>
            <a:chOff x="1215188" y="1453350"/>
            <a:chExt cx="6719725" cy="3166300"/>
          </a:xfrm>
        </p:grpSpPr>
        <p:sp>
          <p:nvSpPr>
            <p:cNvPr id="5" name="Google Shape;848;p32">
              <a:extLst>
                <a:ext uri="{FF2B5EF4-FFF2-40B4-BE49-F238E27FC236}">
                  <a16:creationId xmlns:a16="http://schemas.microsoft.com/office/drawing/2014/main" id="{78349091-68A0-4BC6-AB4D-87A594FAED52}"/>
                </a:ext>
              </a:extLst>
            </p:cNvPr>
            <p:cNvSpPr/>
            <p:nvPr/>
          </p:nvSpPr>
          <p:spPr>
            <a:xfrm>
              <a:off x="1215188" y="1648925"/>
              <a:ext cx="6713683" cy="2847313"/>
            </a:xfrm>
            <a:custGeom>
              <a:avLst/>
              <a:gdLst/>
              <a:ahLst/>
              <a:cxnLst/>
              <a:rect l="l" t="t" r="r" b="b"/>
              <a:pathLst>
                <a:path w="306386" h="149074" fill="none" extrusionOk="0">
                  <a:moveTo>
                    <a:pt x="1" y="1"/>
                  </a:moveTo>
                  <a:lnTo>
                    <a:pt x="306386" y="1"/>
                  </a:lnTo>
                  <a:lnTo>
                    <a:pt x="306386" y="149074"/>
                  </a:lnTo>
                  <a:lnTo>
                    <a:pt x="1" y="149074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Google Shape;849;p32">
              <a:extLst>
                <a:ext uri="{FF2B5EF4-FFF2-40B4-BE49-F238E27FC236}">
                  <a16:creationId xmlns:a16="http://schemas.microsoft.com/office/drawing/2014/main" id="{D8C65061-4D25-45C6-A215-708846EF8A50}"/>
                </a:ext>
              </a:extLst>
            </p:cNvPr>
            <p:cNvSpPr/>
            <p:nvPr/>
          </p:nvSpPr>
          <p:spPr>
            <a:xfrm>
              <a:off x="1644887" y="1453350"/>
              <a:ext cx="1371801" cy="320497"/>
            </a:xfrm>
            <a:custGeom>
              <a:avLst/>
              <a:gdLst/>
              <a:ahLst/>
              <a:cxnLst/>
              <a:rect l="l" t="t" r="r" b="b"/>
              <a:pathLst>
                <a:path w="61945" h="16546" extrusionOk="0">
                  <a:moveTo>
                    <a:pt x="1" y="0"/>
                  </a:moveTo>
                  <a:lnTo>
                    <a:pt x="1" y="16546"/>
                  </a:lnTo>
                  <a:lnTo>
                    <a:pt x="61945" y="16546"/>
                  </a:lnTo>
                  <a:lnTo>
                    <a:pt x="619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Gemma 2-9B</a:t>
              </a:r>
              <a:endPara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Google Shape;850;p32">
              <a:extLst>
                <a:ext uri="{FF2B5EF4-FFF2-40B4-BE49-F238E27FC236}">
                  <a16:creationId xmlns:a16="http://schemas.microsoft.com/office/drawing/2014/main" id="{925077E0-4491-4ACA-AB36-6BBFE61EF3A9}"/>
                </a:ext>
              </a:extLst>
            </p:cNvPr>
            <p:cNvSpPr/>
            <p:nvPr/>
          </p:nvSpPr>
          <p:spPr>
            <a:xfrm>
              <a:off x="1644887" y="1453350"/>
              <a:ext cx="1346684" cy="316048"/>
            </a:xfrm>
            <a:custGeom>
              <a:avLst/>
              <a:gdLst/>
              <a:ahLst/>
              <a:cxnLst/>
              <a:rect l="l" t="t" r="r" b="b"/>
              <a:pathLst>
                <a:path w="61945" h="16547" fill="none" extrusionOk="0">
                  <a:moveTo>
                    <a:pt x="1" y="1"/>
                  </a:moveTo>
                  <a:lnTo>
                    <a:pt x="61945" y="1"/>
                  </a:lnTo>
                  <a:lnTo>
                    <a:pt x="61945" y="16546"/>
                  </a:lnTo>
                  <a:lnTo>
                    <a:pt x="1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854;p32">
              <a:extLst>
                <a:ext uri="{FF2B5EF4-FFF2-40B4-BE49-F238E27FC236}">
                  <a16:creationId xmlns:a16="http://schemas.microsoft.com/office/drawing/2014/main" id="{6D029103-B815-4D85-8D08-6110FF31902E}"/>
                </a:ext>
              </a:extLst>
            </p:cNvPr>
            <p:cNvSpPr/>
            <p:nvPr/>
          </p:nvSpPr>
          <p:spPr>
            <a:xfrm>
              <a:off x="1425903" y="1453350"/>
              <a:ext cx="219031" cy="191172"/>
            </a:xfrm>
            <a:custGeom>
              <a:avLst/>
              <a:gdLst/>
              <a:ahLst/>
              <a:cxnLst/>
              <a:rect l="l" t="t" r="r" b="b"/>
              <a:pathLst>
                <a:path w="10075" h="10009" extrusionOk="0">
                  <a:moveTo>
                    <a:pt x="10075" y="1"/>
                  </a:moveTo>
                  <a:lnTo>
                    <a:pt x="1" y="10008"/>
                  </a:lnTo>
                  <a:lnTo>
                    <a:pt x="10075" y="10008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855;p32">
              <a:extLst>
                <a:ext uri="{FF2B5EF4-FFF2-40B4-BE49-F238E27FC236}">
                  <a16:creationId xmlns:a16="http://schemas.microsoft.com/office/drawing/2014/main" id="{819B4D17-BFD6-45CF-B45C-E535649370ED}"/>
                </a:ext>
              </a:extLst>
            </p:cNvPr>
            <p:cNvSpPr/>
            <p:nvPr/>
          </p:nvSpPr>
          <p:spPr>
            <a:xfrm>
              <a:off x="2991400" y="1453350"/>
              <a:ext cx="219748" cy="191172"/>
            </a:xfrm>
            <a:custGeom>
              <a:avLst/>
              <a:gdLst/>
              <a:ahLst/>
              <a:cxnLst/>
              <a:rect l="l" t="t" r="r" b="b"/>
              <a:pathLst>
                <a:path w="10108" h="10009" extrusionOk="0">
                  <a:moveTo>
                    <a:pt x="1" y="1"/>
                  </a:moveTo>
                  <a:lnTo>
                    <a:pt x="1" y="10008"/>
                  </a:lnTo>
                  <a:lnTo>
                    <a:pt x="10108" y="100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856;p32">
              <a:extLst>
                <a:ext uri="{FF2B5EF4-FFF2-40B4-BE49-F238E27FC236}">
                  <a16:creationId xmlns:a16="http://schemas.microsoft.com/office/drawing/2014/main" id="{BCD4E21E-3670-4DFF-B287-8AAE64DFCF70}"/>
                </a:ext>
              </a:extLst>
            </p:cNvPr>
            <p:cNvSpPr/>
            <p:nvPr/>
          </p:nvSpPr>
          <p:spPr>
            <a:xfrm>
              <a:off x="1645179" y="4303621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extrusionOk="0">
                  <a:moveTo>
                    <a:pt x="0" y="0"/>
                  </a:moveTo>
                  <a:lnTo>
                    <a:pt x="0" y="16545"/>
                  </a:lnTo>
                  <a:lnTo>
                    <a:pt x="61945" y="16545"/>
                  </a:lnTo>
                  <a:lnTo>
                    <a:pt x="619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857;p32">
              <a:extLst>
                <a:ext uri="{FF2B5EF4-FFF2-40B4-BE49-F238E27FC236}">
                  <a16:creationId xmlns:a16="http://schemas.microsoft.com/office/drawing/2014/main" id="{46E7731F-E138-4FFB-B77E-F1800D39DF40}"/>
                </a:ext>
              </a:extLst>
            </p:cNvPr>
            <p:cNvSpPr/>
            <p:nvPr/>
          </p:nvSpPr>
          <p:spPr>
            <a:xfrm>
              <a:off x="1645179" y="4299152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fill="none" extrusionOk="0">
                  <a:moveTo>
                    <a:pt x="0" y="1"/>
                  </a:moveTo>
                  <a:lnTo>
                    <a:pt x="61945" y="1"/>
                  </a:lnTo>
                  <a:lnTo>
                    <a:pt x="61945" y="16546"/>
                  </a:lnTo>
                  <a:lnTo>
                    <a:pt x="0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858;p32">
              <a:extLst>
                <a:ext uri="{FF2B5EF4-FFF2-40B4-BE49-F238E27FC236}">
                  <a16:creationId xmlns:a16="http://schemas.microsoft.com/office/drawing/2014/main" id="{C07FF727-9AE5-4B99-BF16-3223B8380A7A}"/>
                </a:ext>
              </a:extLst>
            </p:cNvPr>
            <p:cNvSpPr/>
            <p:nvPr/>
          </p:nvSpPr>
          <p:spPr>
            <a:xfrm>
              <a:off x="1426194" y="4299152"/>
              <a:ext cx="219031" cy="191153"/>
            </a:xfrm>
            <a:custGeom>
              <a:avLst/>
              <a:gdLst/>
              <a:ahLst/>
              <a:cxnLst/>
              <a:rect l="l" t="t" r="r" b="b"/>
              <a:pathLst>
                <a:path w="10075" h="10008" extrusionOk="0">
                  <a:moveTo>
                    <a:pt x="10074" y="1"/>
                  </a:moveTo>
                  <a:lnTo>
                    <a:pt x="0" y="10008"/>
                  </a:lnTo>
                  <a:lnTo>
                    <a:pt x="10074" y="10008"/>
                  </a:lnTo>
                  <a:lnTo>
                    <a:pt x="10074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Google Shape;859;p32">
              <a:extLst>
                <a:ext uri="{FF2B5EF4-FFF2-40B4-BE49-F238E27FC236}">
                  <a16:creationId xmlns:a16="http://schemas.microsoft.com/office/drawing/2014/main" id="{804E6A65-CF7E-4876-B7CD-432131F83A2C}"/>
                </a:ext>
              </a:extLst>
            </p:cNvPr>
            <p:cNvSpPr/>
            <p:nvPr/>
          </p:nvSpPr>
          <p:spPr>
            <a:xfrm>
              <a:off x="2991691" y="4299152"/>
              <a:ext cx="219748" cy="191153"/>
            </a:xfrm>
            <a:custGeom>
              <a:avLst/>
              <a:gdLst/>
              <a:ahLst/>
              <a:cxnLst/>
              <a:rect l="l" t="t" r="r" b="b"/>
              <a:pathLst>
                <a:path w="10108" h="10008" extrusionOk="0">
                  <a:moveTo>
                    <a:pt x="1" y="1"/>
                  </a:moveTo>
                  <a:lnTo>
                    <a:pt x="1" y="10008"/>
                  </a:lnTo>
                  <a:lnTo>
                    <a:pt x="10108" y="100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Google Shape;860;p32">
              <a:extLst>
                <a:ext uri="{FF2B5EF4-FFF2-40B4-BE49-F238E27FC236}">
                  <a16:creationId xmlns:a16="http://schemas.microsoft.com/office/drawing/2014/main" id="{F8552730-C956-4E3E-AC57-93475DB93667}"/>
                </a:ext>
              </a:extLst>
            </p:cNvPr>
            <p:cNvSpPr/>
            <p:nvPr/>
          </p:nvSpPr>
          <p:spPr>
            <a:xfrm>
              <a:off x="3882099" y="4303621"/>
              <a:ext cx="1346706" cy="316029"/>
            </a:xfrm>
            <a:custGeom>
              <a:avLst/>
              <a:gdLst/>
              <a:ahLst/>
              <a:cxnLst/>
              <a:rect l="l" t="t" r="r" b="b"/>
              <a:pathLst>
                <a:path w="61946" h="16546" extrusionOk="0">
                  <a:moveTo>
                    <a:pt x="1" y="0"/>
                  </a:moveTo>
                  <a:lnTo>
                    <a:pt x="1" y="16545"/>
                  </a:lnTo>
                  <a:lnTo>
                    <a:pt x="61945" y="16545"/>
                  </a:lnTo>
                  <a:lnTo>
                    <a:pt x="6194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Google Shape;861;p32">
              <a:extLst>
                <a:ext uri="{FF2B5EF4-FFF2-40B4-BE49-F238E27FC236}">
                  <a16:creationId xmlns:a16="http://schemas.microsoft.com/office/drawing/2014/main" id="{9E5995E0-FE46-453F-A24E-B2A4E48F23FA}"/>
                </a:ext>
              </a:extLst>
            </p:cNvPr>
            <p:cNvSpPr/>
            <p:nvPr/>
          </p:nvSpPr>
          <p:spPr>
            <a:xfrm>
              <a:off x="3885736" y="4299152"/>
              <a:ext cx="1346706" cy="316029"/>
            </a:xfrm>
            <a:custGeom>
              <a:avLst/>
              <a:gdLst/>
              <a:ahLst/>
              <a:cxnLst/>
              <a:rect l="l" t="t" r="r" b="b"/>
              <a:pathLst>
                <a:path w="61946" h="16546" fill="none" extrusionOk="0">
                  <a:moveTo>
                    <a:pt x="1" y="1"/>
                  </a:moveTo>
                  <a:lnTo>
                    <a:pt x="61945" y="1"/>
                  </a:lnTo>
                  <a:lnTo>
                    <a:pt x="61945" y="16546"/>
                  </a:lnTo>
                  <a:lnTo>
                    <a:pt x="1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Google Shape;862;p32">
              <a:extLst>
                <a:ext uri="{FF2B5EF4-FFF2-40B4-BE49-F238E27FC236}">
                  <a16:creationId xmlns:a16="http://schemas.microsoft.com/office/drawing/2014/main" id="{9DB9CDF9-E44E-4504-B305-A4F1FE10C38C}"/>
                </a:ext>
              </a:extLst>
            </p:cNvPr>
            <p:cNvSpPr/>
            <p:nvPr/>
          </p:nvSpPr>
          <p:spPr>
            <a:xfrm>
              <a:off x="3663136" y="4299152"/>
              <a:ext cx="219009" cy="191153"/>
            </a:xfrm>
            <a:custGeom>
              <a:avLst/>
              <a:gdLst/>
              <a:ahLst/>
              <a:cxnLst/>
              <a:rect l="l" t="t" r="r" b="b"/>
              <a:pathLst>
                <a:path w="10074" h="10008" extrusionOk="0">
                  <a:moveTo>
                    <a:pt x="10074" y="1"/>
                  </a:moveTo>
                  <a:lnTo>
                    <a:pt x="0" y="10008"/>
                  </a:lnTo>
                  <a:lnTo>
                    <a:pt x="10074" y="10008"/>
                  </a:lnTo>
                  <a:lnTo>
                    <a:pt x="1007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Google Shape;863;p32">
              <a:extLst>
                <a:ext uri="{FF2B5EF4-FFF2-40B4-BE49-F238E27FC236}">
                  <a16:creationId xmlns:a16="http://schemas.microsoft.com/office/drawing/2014/main" id="{FB7B7356-DACE-4769-9B40-663085040E34}"/>
                </a:ext>
              </a:extLst>
            </p:cNvPr>
            <p:cNvSpPr/>
            <p:nvPr/>
          </p:nvSpPr>
          <p:spPr>
            <a:xfrm>
              <a:off x="5228633" y="4299152"/>
              <a:ext cx="219031" cy="191153"/>
            </a:xfrm>
            <a:custGeom>
              <a:avLst/>
              <a:gdLst/>
              <a:ahLst/>
              <a:cxnLst/>
              <a:rect l="l" t="t" r="r" b="b"/>
              <a:pathLst>
                <a:path w="10075" h="10008" extrusionOk="0">
                  <a:moveTo>
                    <a:pt x="0" y="1"/>
                  </a:moveTo>
                  <a:lnTo>
                    <a:pt x="0" y="10008"/>
                  </a:lnTo>
                  <a:lnTo>
                    <a:pt x="10074" y="100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Google Shape;864;p32">
              <a:extLst>
                <a:ext uri="{FF2B5EF4-FFF2-40B4-BE49-F238E27FC236}">
                  <a16:creationId xmlns:a16="http://schemas.microsoft.com/office/drawing/2014/main" id="{6A612F54-E93D-490E-B0B3-535AC72BA1FB}"/>
                </a:ext>
              </a:extLst>
            </p:cNvPr>
            <p:cNvSpPr/>
            <p:nvPr/>
          </p:nvSpPr>
          <p:spPr>
            <a:xfrm>
              <a:off x="6090612" y="4303621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extrusionOk="0">
                  <a:moveTo>
                    <a:pt x="0" y="0"/>
                  </a:moveTo>
                  <a:lnTo>
                    <a:pt x="0" y="16545"/>
                  </a:lnTo>
                  <a:lnTo>
                    <a:pt x="61944" y="16545"/>
                  </a:lnTo>
                  <a:lnTo>
                    <a:pt x="6194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865;p32">
              <a:extLst>
                <a:ext uri="{FF2B5EF4-FFF2-40B4-BE49-F238E27FC236}">
                  <a16:creationId xmlns:a16="http://schemas.microsoft.com/office/drawing/2014/main" id="{29CEC1D0-F1E6-4996-B143-9B127AD652F8}"/>
                </a:ext>
              </a:extLst>
            </p:cNvPr>
            <p:cNvSpPr/>
            <p:nvPr/>
          </p:nvSpPr>
          <p:spPr>
            <a:xfrm>
              <a:off x="6095144" y="4299152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fill="none" extrusionOk="0">
                  <a:moveTo>
                    <a:pt x="0" y="1"/>
                  </a:moveTo>
                  <a:lnTo>
                    <a:pt x="61944" y="1"/>
                  </a:lnTo>
                  <a:lnTo>
                    <a:pt x="61944" y="16546"/>
                  </a:lnTo>
                  <a:lnTo>
                    <a:pt x="0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866;p32">
              <a:extLst>
                <a:ext uri="{FF2B5EF4-FFF2-40B4-BE49-F238E27FC236}">
                  <a16:creationId xmlns:a16="http://schemas.microsoft.com/office/drawing/2014/main" id="{E2349CEE-3B92-41E1-995A-E25EA01B8952}"/>
                </a:ext>
              </a:extLst>
            </p:cNvPr>
            <p:cNvSpPr/>
            <p:nvPr/>
          </p:nvSpPr>
          <p:spPr>
            <a:xfrm>
              <a:off x="5870911" y="4299152"/>
              <a:ext cx="219748" cy="191153"/>
            </a:xfrm>
            <a:custGeom>
              <a:avLst/>
              <a:gdLst/>
              <a:ahLst/>
              <a:cxnLst/>
              <a:rect l="l" t="t" r="r" b="b"/>
              <a:pathLst>
                <a:path w="10108" h="10008" extrusionOk="0">
                  <a:moveTo>
                    <a:pt x="10107" y="1"/>
                  </a:moveTo>
                  <a:lnTo>
                    <a:pt x="0" y="10008"/>
                  </a:lnTo>
                  <a:lnTo>
                    <a:pt x="10107" y="10008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867;p32">
              <a:extLst>
                <a:ext uri="{FF2B5EF4-FFF2-40B4-BE49-F238E27FC236}">
                  <a16:creationId xmlns:a16="http://schemas.microsoft.com/office/drawing/2014/main" id="{82318B00-9DC2-4448-9E48-708972426EB4}"/>
                </a:ext>
              </a:extLst>
            </p:cNvPr>
            <p:cNvSpPr/>
            <p:nvPr/>
          </p:nvSpPr>
          <p:spPr>
            <a:xfrm>
              <a:off x="7437125" y="4299152"/>
              <a:ext cx="219031" cy="191153"/>
            </a:xfrm>
            <a:custGeom>
              <a:avLst/>
              <a:gdLst/>
              <a:ahLst/>
              <a:cxnLst/>
              <a:rect l="l" t="t" r="r" b="b"/>
              <a:pathLst>
                <a:path w="10075" h="10008" extrusionOk="0">
                  <a:moveTo>
                    <a:pt x="0" y="1"/>
                  </a:moveTo>
                  <a:lnTo>
                    <a:pt x="0" y="10008"/>
                  </a:lnTo>
                  <a:lnTo>
                    <a:pt x="10074" y="100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Google Shape;868;p32">
              <a:extLst>
                <a:ext uri="{FF2B5EF4-FFF2-40B4-BE49-F238E27FC236}">
                  <a16:creationId xmlns:a16="http://schemas.microsoft.com/office/drawing/2014/main" id="{C9FCE01E-C063-4ABC-9B5C-956083638C58}"/>
                </a:ext>
              </a:extLst>
            </p:cNvPr>
            <p:cNvSpPr/>
            <p:nvPr/>
          </p:nvSpPr>
          <p:spPr>
            <a:xfrm>
              <a:off x="6095574" y="1457819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extrusionOk="0">
                  <a:moveTo>
                    <a:pt x="1" y="0"/>
                  </a:moveTo>
                  <a:lnTo>
                    <a:pt x="1" y="16546"/>
                  </a:lnTo>
                  <a:lnTo>
                    <a:pt x="61945" y="16546"/>
                  </a:lnTo>
                  <a:lnTo>
                    <a:pt x="619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de-DE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Llama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3-8B</a:t>
              </a:r>
              <a:endPara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869;p32">
              <a:extLst>
                <a:ext uri="{FF2B5EF4-FFF2-40B4-BE49-F238E27FC236}">
                  <a16:creationId xmlns:a16="http://schemas.microsoft.com/office/drawing/2014/main" id="{37312700-93AD-4DC4-8381-CB9EA8DD2DB5}"/>
                </a:ext>
              </a:extLst>
            </p:cNvPr>
            <p:cNvSpPr/>
            <p:nvPr/>
          </p:nvSpPr>
          <p:spPr>
            <a:xfrm>
              <a:off x="6095574" y="1453350"/>
              <a:ext cx="1346684" cy="316048"/>
            </a:xfrm>
            <a:custGeom>
              <a:avLst/>
              <a:gdLst/>
              <a:ahLst/>
              <a:cxnLst/>
              <a:rect l="l" t="t" r="r" b="b"/>
              <a:pathLst>
                <a:path w="61945" h="16547" fill="none" extrusionOk="0">
                  <a:moveTo>
                    <a:pt x="1" y="1"/>
                  </a:moveTo>
                  <a:lnTo>
                    <a:pt x="61945" y="1"/>
                  </a:lnTo>
                  <a:lnTo>
                    <a:pt x="61945" y="16546"/>
                  </a:lnTo>
                  <a:lnTo>
                    <a:pt x="1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870;p32">
              <a:extLst>
                <a:ext uri="{FF2B5EF4-FFF2-40B4-BE49-F238E27FC236}">
                  <a16:creationId xmlns:a16="http://schemas.microsoft.com/office/drawing/2014/main" id="{297E6492-6576-43D6-B651-4406C31B6CB0}"/>
                </a:ext>
              </a:extLst>
            </p:cNvPr>
            <p:cNvSpPr/>
            <p:nvPr/>
          </p:nvSpPr>
          <p:spPr>
            <a:xfrm>
              <a:off x="5875872" y="1453350"/>
              <a:ext cx="219748" cy="191172"/>
            </a:xfrm>
            <a:custGeom>
              <a:avLst/>
              <a:gdLst/>
              <a:ahLst/>
              <a:cxnLst/>
              <a:rect l="l" t="t" r="r" b="b"/>
              <a:pathLst>
                <a:path w="10108" h="10009" extrusionOk="0">
                  <a:moveTo>
                    <a:pt x="10108" y="1"/>
                  </a:moveTo>
                  <a:lnTo>
                    <a:pt x="0" y="10008"/>
                  </a:lnTo>
                  <a:lnTo>
                    <a:pt x="10108" y="10008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Google Shape;871;p32">
              <a:extLst>
                <a:ext uri="{FF2B5EF4-FFF2-40B4-BE49-F238E27FC236}">
                  <a16:creationId xmlns:a16="http://schemas.microsoft.com/office/drawing/2014/main" id="{14000E32-27D6-4E4F-940A-D1797CB29632}"/>
                </a:ext>
              </a:extLst>
            </p:cNvPr>
            <p:cNvSpPr/>
            <p:nvPr/>
          </p:nvSpPr>
          <p:spPr>
            <a:xfrm>
              <a:off x="7442086" y="1453350"/>
              <a:ext cx="219030" cy="191172"/>
            </a:xfrm>
            <a:custGeom>
              <a:avLst/>
              <a:gdLst/>
              <a:ahLst/>
              <a:cxnLst/>
              <a:rect l="l" t="t" r="r" b="b"/>
              <a:pathLst>
                <a:path w="10075" h="10009" extrusionOk="0">
                  <a:moveTo>
                    <a:pt x="1" y="1"/>
                  </a:moveTo>
                  <a:lnTo>
                    <a:pt x="1" y="10008"/>
                  </a:lnTo>
                  <a:lnTo>
                    <a:pt x="10075" y="100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872;p32">
              <a:extLst>
                <a:ext uri="{FF2B5EF4-FFF2-40B4-BE49-F238E27FC236}">
                  <a16:creationId xmlns:a16="http://schemas.microsoft.com/office/drawing/2014/main" id="{DA67F179-652B-48D4-A844-C7E9B77662F0}"/>
                </a:ext>
              </a:extLst>
            </p:cNvPr>
            <p:cNvSpPr/>
            <p:nvPr/>
          </p:nvSpPr>
          <p:spPr>
            <a:xfrm>
              <a:off x="3869858" y="1460359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extrusionOk="0">
                  <a:moveTo>
                    <a:pt x="0" y="1"/>
                  </a:moveTo>
                  <a:lnTo>
                    <a:pt x="0" y="16546"/>
                  </a:lnTo>
                  <a:lnTo>
                    <a:pt x="61945" y="16546"/>
                  </a:lnTo>
                  <a:lnTo>
                    <a:pt x="6194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873;p32">
              <a:extLst>
                <a:ext uri="{FF2B5EF4-FFF2-40B4-BE49-F238E27FC236}">
                  <a16:creationId xmlns:a16="http://schemas.microsoft.com/office/drawing/2014/main" id="{53552FBF-DBDD-4A0C-BC69-C91D7489C768}"/>
                </a:ext>
              </a:extLst>
            </p:cNvPr>
            <p:cNvSpPr/>
            <p:nvPr/>
          </p:nvSpPr>
          <p:spPr>
            <a:xfrm>
              <a:off x="3869858" y="1455909"/>
              <a:ext cx="1346684" cy="316029"/>
            </a:xfrm>
            <a:custGeom>
              <a:avLst/>
              <a:gdLst/>
              <a:ahLst/>
              <a:cxnLst/>
              <a:rect l="l" t="t" r="r" b="b"/>
              <a:pathLst>
                <a:path w="61945" h="16546" fill="none" extrusionOk="0">
                  <a:moveTo>
                    <a:pt x="0" y="0"/>
                  </a:moveTo>
                  <a:lnTo>
                    <a:pt x="61945" y="0"/>
                  </a:lnTo>
                  <a:lnTo>
                    <a:pt x="61945" y="16546"/>
                  </a:lnTo>
                  <a:lnTo>
                    <a:pt x="0" y="16546"/>
                  </a:lnTo>
                  <a:close/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de-DE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Llama</a:t>
              </a:r>
              <a:r>
                <a:rPr lang="de-DE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2-7B</a:t>
              </a:r>
              <a:endPara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874;p32">
              <a:extLst>
                <a:ext uri="{FF2B5EF4-FFF2-40B4-BE49-F238E27FC236}">
                  <a16:creationId xmlns:a16="http://schemas.microsoft.com/office/drawing/2014/main" id="{95994D79-EAB3-404D-A2AB-B68FE3BF2FBC}"/>
                </a:ext>
              </a:extLst>
            </p:cNvPr>
            <p:cNvSpPr/>
            <p:nvPr/>
          </p:nvSpPr>
          <p:spPr>
            <a:xfrm>
              <a:off x="3650874" y="1455909"/>
              <a:ext cx="219031" cy="191153"/>
            </a:xfrm>
            <a:custGeom>
              <a:avLst/>
              <a:gdLst/>
              <a:ahLst/>
              <a:cxnLst/>
              <a:rect l="l" t="t" r="r" b="b"/>
              <a:pathLst>
                <a:path w="10075" h="10008" extrusionOk="0">
                  <a:moveTo>
                    <a:pt x="10074" y="0"/>
                  </a:moveTo>
                  <a:lnTo>
                    <a:pt x="0" y="10007"/>
                  </a:lnTo>
                  <a:lnTo>
                    <a:pt x="10074" y="10007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875;p32">
              <a:extLst>
                <a:ext uri="{FF2B5EF4-FFF2-40B4-BE49-F238E27FC236}">
                  <a16:creationId xmlns:a16="http://schemas.microsoft.com/office/drawing/2014/main" id="{3413BC62-04C9-4B22-AA70-637490BDA6C8}"/>
                </a:ext>
              </a:extLst>
            </p:cNvPr>
            <p:cNvSpPr/>
            <p:nvPr/>
          </p:nvSpPr>
          <p:spPr>
            <a:xfrm>
              <a:off x="5216371" y="1455909"/>
              <a:ext cx="219748" cy="191153"/>
            </a:xfrm>
            <a:custGeom>
              <a:avLst/>
              <a:gdLst/>
              <a:ahLst/>
              <a:cxnLst/>
              <a:rect l="l" t="t" r="r" b="b"/>
              <a:pathLst>
                <a:path w="10108" h="10008" extrusionOk="0">
                  <a:moveTo>
                    <a:pt x="1" y="0"/>
                  </a:moveTo>
                  <a:lnTo>
                    <a:pt x="1" y="10007"/>
                  </a:lnTo>
                  <a:lnTo>
                    <a:pt x="10108" y="10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879;p32">
              <a:extLst>
                <a:ext uri="{FF2B5EF4-FFF2-40B4-BE49-F238E27FC236}">
                  <a16:creationId xmlns:a16="http://schemas.microsoft.com/office/drawing/2014/main" id="{DE3CE07F-8FD1-4BA3-8867-0AFA87649A80}"/>
                </a:ext>
              </a:extLst>
            </p:cNvPr>
            <p:cNvSpPr/>
            <p:nvPr/>
          </p:nvSpPr>
          <p:spPr>
            <a:xfrm>
              <a:off x="3456484" y="1648937"/>
              <a:ext cx="22" cy="47807"/>
            </a:xfrm>
            <a:custGeom>
              <a:avLst/>
              <a:gdLst/>
              <a:ahLst/>
              <a:cxnLst/>
              <a:rect l="l" t="t" r="r" b="b"/>
              <a:pathLst>
                <a:path w="1" h="2503" fill="none" extrusionOk="0">
                  <a:moveTo>
                    <a:pt x="1" y="1"/>
                  </a:moveTo>
                  <a:lnTo>
                    <a:pt x="1" y="2502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Google Shape;880;p32">
              <a:extLst>
                <a:ext uri="{FF2B5EF4-FFF2-40B4-BE49-F238E27FC236}">
                  <a16:creationId xmlns:a16="http://schemas.microsoft.com/office/drawing/2014/main" id="{49617765-44F4-465F-AEC8-AB777CF1E228}"/>
                </a:ext>
              </a:extLst>
            </p:cNvPr>
            <p:cNvSpPr/>
            <p:nvPr/>
          </p:nvSpPr>
          <p:spPr>
            <a:xfrm>
              <a:off x="3456484" y="1791641"/>
              <a:ext cx="22" cy="2609041"/>
            </a:xfrm>
            <a:custGeom>
              <a:avLst/>
              <a:gdLst/>
              <a:ahLst/>
              <a:cxnLst/>
              <a:rect l="l" t="t" r="r" b="b"/>
              <a:pathLst>
                <a:path w="1" h="136599" fill="none" extrusionOk="0">
                  <a:moveTo>
                    <a:pt x="1" y="1"/>
                  </a:moveTo>
                  <a:lnTo>
                    <a:pt x="1" y="136598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Google Shape;881;p32">
              <a:extLst>
                <a:ext uri="{FF2B5EF4-FFF2-40B4-BE49-F238E27FC236}">
                  <a16:creationId xmlns:a16="http://schemas.microsoft.com/office/drawing/2014/main" id="{3522C704-FE4A-4570-95AC-F23B027FBBB6}"/>
                </a:ext>
              </a:extLst>
            </p:cNvPr>
            <p:cNvSpPr/>
            <p:nvPr/>
          </p:nvSpPr>
          <p:spPr>
            <a:xfrm>
              <a:off x="3456484" y="4448235"/>
              <a:ext cx="22" cy="47788"/>
            </a:xfrm>
            <a:custGeom>
              <a:avLst/>
              <a:gdLst/>
              <a:ahLst/>
              <a:cxnLst/>
              <a:rect l="l" t="t" r="r" b="b"/>
              <a:pathLst>
                <a:path w="1" h="2502" fill="none" extrusionOk="0">
                  <a:moveTo>
                    <a:pt x="1" y="0"/>
                  </a:moveTo>
                  <a:lnTo>
                    <a:pt x="1" y="2502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Google Shape;882;p32">
              <a:extLst>
                <a:ext uri="{FF2B5EF4-FFF2-40B4-BE49-F238E27FC236}">
                  <a16:creationId xmlns:a16="http://schemas.microsoft.com/office/drawing/2014/main" id="{419A990D-40E4-4DBC-A2B9-805B9E39B75B}"/>
                </a:ext>
              </a:extLst>
            </p:cNvPr>
            <p:cNvSpPr/>
            <p:nvPr/>
          </p:nvSpPr>
          <p:spPr>
            <a:xfrm>
              <a:off x="5691152" y="1648937"/>
              <a:ext cx="22" cy="47807"/>
            </a:xfrm>
            <a:custGeom>
              <a:avLst/>
              <a:gdLst/>
              <a:ahLst/>
              <a:cxnLst/>
              <a:rect l="l" t="t" r="r" b="b"/>
              <a:pathLst>
                <a:path w="1" h="2503" fill="none" extrusionOk="0">
                  <a:moveTo>
                    <a:pt x="0" y="1"/>
                  </a:moveTo>
                  <a:lnTo>
                    <a:pt x="0" y="2502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Google Shape;883;p32">
              <a:extLst>
                <a:ext uri="{FF2B5EF4-FFF2-40B4-BE49-F238E27FC236}">
                  <a16:creationId xmlns:a16="http://schemas.microsoft.com/office/drawing/2014/main" id="{091A62F8-757D-4992-A615-A1AA9118981A}"/>
                </a:ext>
              </a:extLst>
            </p:cNvPr>
            <p:cNvSpPr/>
            <p:nvPr/>
          </p:nvSpPr>
          <p:spPr>
            <a:xfrm>
              <a:off x="5691152" y="1791641"/>
              <a:ext cx="22" cy="2609041"/>
            </a:xfrm>
            <a:custGeom>
              <a:avLst/>
              <a:gdLst/>
              <a:ahLst/>
              <a:cxnLst/>
              <a:rect l="l" t="t" r="r" b="b"/>
              <a:pathLst>
                <a:path w="1" h="136599" fill="none" extrusionOk="0">
                  <a:moveTo>
                    <a:pt x="0" y="1"/>
                  </a:moveTo>
                  <a:lnTo>
                    <a:pt x="0" y="136598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Google Shape;884;p32">
              <a:extLst>
                <a:ext uri="{FF2B5EF4-FFF2-40B4-BE49-F238E27FC236}">
                  <a16:creationId xmlns:a16="http://schemas.microsoft.com/office/drawing/2014/main" id="{F8C4FBE8-5F52-4A2D-9961-FA838FA7DC9F}"/>
                </a:ext>
              </a:extLst>
            </p:cNvPr>
            <p:cNvSpPr/>
            <p:nvPr/>
          </p:nvSpPr>
          <p:spPr>
            <a:xfrm>
              <a:off x="5654284" y="4448235"/>
              <a:ext cx="22" cy="47788"/>
            </a:xfrm>
            <a:custGeom>
              <a:avLst/>
              <a:gdLst/>
              <a:ahLst/>
              <a:cxnLst/>
              <a:rect l="l" t="t" r="r" b="b"/>
              <a:pathLst>
                <a:path w="1" h="2502" fill="none" extrusionOk="0">
                  <a:moveTo>
                    <a:pt x="0" y="0"/>
                  </a:moveTo>
                  <a:lnTo>
                    <a:pt x="0" y="2502"/>
                  </a:lnTo>
                </a:path>
              </a:pathLst>
            </a:custGeom>
            <a:noFill/>
            <a:ln w="31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Google Shape;885;p32">
              <a:extLst>
                <a:ext uri="{FF2B5EF4-FFF2-40B4-BE49-F238E27FC236}">
                  <a16:creationId xmlns:a16="http://schemas.microsoft.com/office/drawing/2014/main" id="{9B24F2C7-7EDA-4F74-92BB-5E0D978B76E1}"/>
                </a:ext>
              </a:extLst>
            </p:cNvPr>
            <p:cNvCxnSpPr/>
            <p:nvPr/>
          </p:nvCxnSpPr>
          <p:spPr>
            <a:xfrm>
              <a:off x="1219713" y="3086102"/>
              <a:ext cx="67152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3816EA-6558-4483-96D7-D59BD1129357}"/>
              </a:ext>
            </a:extLst>
          </p:cNvPr>
          <p:cNvSpPr txBox="1"/>
          <p:nvPr/>
        </p:nvSpPr>
        <p:spPr>
          <a:xfrm>
            <a:off x="-1850424" y="23285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Why Llama 2 for Model?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D9AF18-DF1D-8FAD-77F6-6A45E5E9E6C7}"/>
              </a:ext>
            </a:extLst>
          </p:cNvPr>
          <p:cNvSpPr txBox="1"/>
          <p:nvPr/>
        </p:nvSpPr>
        <p:spPr>
          <a:xfrm>
            <a:off x="462728" y="1865636"/>
            <a:ext cx="95699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Strenghts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747EB0-615A-1EBB-28EC-3ADAE02F3A6D}"/>
              </a:ext>
            </a:extLst>
          </p:cNvPr>
          <p:cNvSpPr txBox="1"/>
          <p:nvPr/>
        </p:nvSpPr>
        <p:spPr>
          <a:xfrm>
            <a:off x="3343530" y="1866552"/>
            <a:ext cx="95699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Strenghts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DEAD7B-3A41-DD38-EA0B-5C7F1914E017}"/>
              </a:ext>
            </a:extLst>
          </p:cNvPr>
          <p:cNvSpPr txBox="1"/>
          <p:nvPr/>
        </p:nvSpPr>
        <p:spPr>
          <a:xfrm>
            <a:off x="6158640" y="1861304"/>
            <a:ext cx="95699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Strenghts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AB1A45-40A8-FEF2-4E3B-FC8C80C43B72}"/>
              </a:ext>
            </a:extLst>
          </p:cNvPr>
          <p:cNvSpPr txBox="1"/>
          <p:nvPr/>
        </p:nvSpPr>
        <p:spPr>
          <a:xfrm>
            <a:off x="457724" y="3587943"/>
            <a:ext cx="122578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Weaknesses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A9539-A0AC-8C4E-8965-69CB475D8370}"/>
              </a:ext>
            </a:extLst>
          </p:cNvPr>
          <p:cNvSpPr txBox="1"/>
          <p:nvPr/>
        </p:nvSpPr>
        <p:spPr>
          <a:xfrm>
            <a:off x="3362373" y="3588739"/>
            <a:ext cx="122578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Weaknesses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B6C2C7-AE38-5F2C-6D9B-4EB3DD835AEA}"/>
              </a:ext>
            </a:extLst>
          </p:cNvPr>
          <p:cNvSpPr txBox="1"/>
          <p:nvPr/>
        </p:nvSpPr>
        <p:spPr>
          <a:xfrm>
            <a:off x="6197287" y="3587943"/>
            <a:ext cx="122578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Weaknesses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E67C2E-F5DF-E727-B079-9B19A49663F4}"/>
              </a:ext>
            </a:extLst>
          </p:cNvPr>
          <p:cNvSpPr txBox="1"/>
          <p:nvPr/>
        </p:nvSpPr>
        <p:spPr>
          <a:xfrm>
            <a:off x="457724" y="2243643"/>
            <a:ext cx="2536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Specialized for certain NLP tasks, high accuracy in specific domains.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D496DB-6B59-BC34-CDC7-1BD13773C231}"/>
              </a:ext>
            </a:extLst>
          </p:cNvPr>
          <p:cNvSpPr txBox="1"/>
          <p:nvPr/>
        </p:nvSpPr>
        <p:spPr>
          <a:xfrm>
            <a:off x="3306386" y="2249389"/>
            <a:ext cx="2536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Lightweight, versatile, and fine-</a:t>
            </a:r>
            <a:r>
              <a:rPr lang="en-GB" sz="1600" dirty="0" err="1"/>
              <a:t>tunable</a:t>
            </a:r>
            <a:r>
              <a:rPr lang="en-GB" sz="1600" dirty="0"/>
              <a:t> for custom applications like unit test generation.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D1972D-7219-92FE-011E-A9E6B1D91443}"/>
              </a:ext>
            </a:extLst>
          </p:cNvPr>
          <p:cNvSpPr txBox="1"/>
          <p:nvPr/>
        </p:nvSpPr>
        <p:spPr>
          <a:xfrm>
            <a:off x="6118451" y="2250830"/>
            <a:ext cx="2536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Advanced capabilities, improved context understanding, and multitasking efficiency.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E6AC8E-0928-C5B5-D513-E3FF590CA281}"/>
              </a:ext>
            </a:extLst>
          </p:cNvPr>
          <p:cNvSpPr txBox="1"/>
          <p:nvPr/>
        </p:nvSpPr>
        <p:spPr>
          <a:xfrm>
            <a:off x="445395" y="3968974"/>
            <a:ext cx="2536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Computationally expensive, requires high resources.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BB0127-7505-5E3C-123C-82FA6B77A85C}"/>
              </a:ext>
            </a:extLst>
          </p:cNvPr>
          <p:cNvSpPr txBox="1"/>
          <p:nvPr/>
        </p:nvSpPr>
        <p:spPr>
          <a:xfrm>
            <a:off x="3306386" y="3992699"/>
            <a:ext cx="2536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Slightly less powerful for general tasks compared to larger models.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F1456D-7CC8-B37B-92ED-6DD0513BE0C2}"/>
              </a:ext>
            </a:extLst>
          </p:cNvPr>
          <p:cNvSpPr txBox="1"/>
          <p:nvPr/>
        </p:nvSpPr>
        <p:spPr>
          <a:xfrm>
            <a:off x="6148674" y="3965810"/>
            <a:ext cx="25369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Overkill for our project, not lightweight, more difficult to fine-tune.</a:t>
            </a:r>
          </a:p>
        </p:txBody>
      </p:sp>
      <p:pic>
        <p:nvPicPr>
          <p:cNvPr id="67" name="Graphic 66" descr="Close with solid fill">
            <a:extLst>
              <a:ext uri="{FF2B5EF4-FFF2-40B4-BE49-F238E27FC236}">
                <a16:creationId xmlns:a16="http://schemas.microsoft.com/office/drawing/2014/main" id="{EF5E9BED-638F-80FB-C3E3-924D47DC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5237" y="5070164"/>
            <a:ext cx="306411" cy="389623"/>
          </a:xfrm>
          <a:prstGeom prst="rect">
            <a:avLst/>
          </a:prstGeom>
        </p:spPr>
      </p:pic>
      <p:pic>
        <p:nvPicPr>
          <p:cNvPr id="71" name="Graphic 70" descr="Tick with solid fill">
            <a:extLst>
              <a:ext uri="{FF2B5EF4-FFF2-40B4-BE49-F238E27FC236}">
                <a16:creationId xmlns:a16="http://schemas.microsoft.com/office/drawing/2014/main" id="{3877BFAA-1010-B267-9FB7-659EA3118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2515" y="4012250"/>
            <a:ext cx="82083" cy="104374"/>
          </a:xfrm>
          <a:prstGeom prst="rect">
            <a:avLst/>
          </a:prstGeom>
        </p:spPr>
      </p:pic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D723E861-6B46-8C55-5A6B-817B54B0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8890" y="5039118"/>
            <a:ext cx="334211" cy="424973"/>
          </a:xfrm>
          <a:prstGeom prst="rect">
            <a:avLst/>
          </a:prstGeom>
        </p:spPr>
      </p:pic>
      <p:pic>
        <p:nvPicPr>
          <p:cNvPr id="9218" name="Picture 2" descr="Llama 2 Model Details">
            <a:extLst>
              <a:ext uri="{FF2B5EF4-FFF2-40B4-BE49-F238E27FC236}">
                <a16:creationId xmlns:a16="http://schemas.microsoft.com/office/drawing/2014/main" id="{02F3DFAB-6C33-CDFD-4903-62D7227F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59" y="0"/>
            <a:ext cx="1861141" cy="11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288B517D-7C85-1C0D-FCD1-D17C0CD78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4702" y="5042175"/>
            <a:ext cx="418857" cy="4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D0D54-CC3B-69FF-0B23-D4DD7739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22861-08FF-89CD-88DF-CF7F30E1C76D}"/>
              </a:ext>
            </a:extLst>
          </p:cNvPr>
          <p:cNvSpPr txBox="1"/>
          <p:nvPr/>
        </p:nvSpPr>
        <p:spPr>
          <a:xfrm>
            <a:off x="-1850424" y="23285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Why Llama 2 for Model?</a:t>
            </a:r>
          </a:p>
        </p:txBody>
      </p:sp>
      <p:pic>
        <p:nvPicPr>
          <p:cNvPr id="9218" name="Picture 2" descr="Llama 2 Model Details">
            <a:extLst>
              <a:ext uri="{FF2B5EF4-FFF2-40B4-BE49-F238E27FC236}">
                <a16:creationId xmlns:a16="http://schemas.microsoft.com/office/drawing/2014/main" id="{388B5BB6-097A-6457-2BAA-7C4802CD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59" y="0"/>
            <a:ext cx="1861141" cy="11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BB3B69-1D82-AC43-BFF6-5CC332FCAB68}"/>
              </a:ext>
            </a:extLst>
          </p:cNvPr>
          <p:cNvSpPr txBox="1"/>
          <p:nvPr/>
        </p:nvSpPr>
        <p:spPr>
          <a:xfrm>
            <a:off x="590035" y="1538771"/>
            <a:ext cx="7963929" cy="3780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Optimal Balance:</a:t>
            </a:r>
            <a:r>
              <a:rPr lang="en-GB" dirty="0"/>
              <a:t> Smaller parameter size (7B) ensures efficiency while delivering high accuracy for generating unit tests.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Fine-tuning Capabilities:</a:t>
            </a:r>
            <a:r>
              <a:rPr lang="en-GB" dirty="0"/>
              <a:t> Ideal for customizing to our specific task (Java unit test generation).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Integration with Spring AI:</a:t>
            </a:r>
            <a:r>
              <a:rPr lang="en-GB" dirty="0"/>
              <a:t> Supported by libraries that simplify backend communication and processing.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Resource Efficiency:</a:t>
            </a:r>
            <a:r>
              <a:rPr lang="en-GB" dirty="0"/>
              <a:t> Requires less computational power compared to Gemma 2-9B and Llama 3-8B, making it more practical for deployment in our system.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87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2C1373-5E05-3911-0E9A-E39C74A5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vecteezy_3d-question-mark-cool-animation-do-you-have-any-questions_29472401.mp4">
            <a:hlinkClick r:id="" action="ppaction://media"/>
            <a:extLst>
              <a:ext uri="{FF2B5EF4-FFF2-40B4-BE49-F238E27FC236}">
                <a16:creationId xmlns:a16="http://schemas.microsoft.com/office/drawing/2014/main" id="{CD5B8FE7-80CA-73DC-DDFC-C9A3A6A16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7499" y="11645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Frontend &amp; </a:t>
            </a:r>
            <a:r>
              <a:rPr lang="de-DE" sz="2400" dirty="0" err="1">
                <a:solidFill>
                  <a:schemeClr val="bg1"/>
                </a:solidFill>
              </a:rPr>
              <a:t>React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Backend &amp; 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Llama</a:t>
            </a:r>
            <a:r>
              <a:rPr lang="de-DE" sz="2400" dirty="0">
                <a:solidFill>
                  <a:schemeClr val="bg1"/>
                </a:solidFill>
              </a:rPr>
              <a:t> 2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bg1"/>
              </a:solidFill>
            </a:endParaRPr>
          </a:p>
          <a:p>
            <a:endParaRPr sz="22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7500" y="516143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200" dirty="0">
                <a:solidFill>
                  <a:schemeClr val="bg1"/>
                </a:solidFill>
              </a:rPr>
              <a:t>Agenda</a:t>
            </a:r>
            <a:r>
              <a:rPr lang="de-DE" sz="30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17A1E-CCB4-33CC-E830-6F7A5E50B7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427AC-C01A-A666-1751-6968A62D0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554" y="167146"/>
            <a:ext cx="983848" cy="648445"/>
          </a:xfrm>
          <a:prstGeom prst="rect">
            <a:avLst/>
          </a:prstGeom>
        </p:spPr>
      </p:pic>
      <p:pic>
        <p:nvPicPr>
          <p:cNvPr id="28" name="Graphic 27" descr="Books outline">
            <a:extLst>
              <a:ext uri="{FF2B5EF4-FFF2-40B4-BE49-F238E27FC236}">
                <a16:creationId xmlns:a16="http://schemas.microsoft.com/office/drawing/2014/main" id="{AFABC10A-BF96-DD7C-D50B-AC4AB321F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2839" y="1147334"/>
            <a:ext cx="618535" cy="618535"/>
          </a:xfrm>
          <a:prstGeom prst="rect">
            <a:avLst/>
          </a:prstGeom>
        </p:spPr>
      </p:pic>
      <p:pic>
        <p:nvPicPr>
          <p:cNvPr id="6" name="Graphic 5" descr="Question Mark outline">
            <a:extLst>
              <a:ext uri="{FF2B5EF4-FFF2-40B4-BE49-F238E27FC236}">
                <a16:creationId xmlns:a16="http://schemas.microsoft.com/office/drawing/2014/main" id="{3B03B97A-CC43-936A-713B-4E98C7990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3957" y="3390645"/>
            <a:ext cx="618535" cy="618535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1C77C7B1-D142-0EE7-8323-54920CA530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9910" y="2819243"/>
            <a:ext cx="729759" cy="729759"/>
          </a:xfrm>
          <a:prstGeom prst="rect">
            <a:avLst/>
          </a:prstGeom>
        </p:spPr>
      </p:pic>
      <p:pic>
        <p:nvPicPr>
          <p:cNvPr id="12" name="Graphic 11" descr="Projector screen outline">
            <a:extLst>
              <a:ext uri="{FF2B5EF4-FFF2-40B4-BE49-F238E27FC236}">
                <a16:creationId xmlns:a16="http://schemas.microsoft.com/office/drawing/2014/main" id="{7FD46C65-6CE6-8EEE-D181-A6E04DC50A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1374" y="2330466"/>
            <a:ext cx="618536" cy="618536"/>
          </a:xfrm>
          <a:prstGeom prst="rect">
            <a:avLst/>
          </a:prstGeom>
        </p:spPr>
      </p:pic>
      <p:pic>
        <p:nvPicPr>
          <p:cNvPr id="14" name="Graphic 13" descr="Greek Temple outline">
            <a:extLst>
              <a:ext uri="{FF2B5EF4-FFF2-40B4-BE49-F238E27FC236}">
                <a16:creationId xmlns:a16="http://schemas.microsoft.com/office/drawing/2014/main" id="{D26D2429-925C-37D0-ABE9-0C6E8E5A39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6063" y="1711931"/>
            <a:ext cx="618535" cy="61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911" y="376496"/>
            <a:ext cx="8508999" cy="410369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3200" b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Main Idea</a:t>
            </a:r>
            <a:endParaRPr lang="en-DE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17A1E-CCB4-33CC-E830-6F7A5E50B7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2" name="Titel 2">
            <a:extLst>
              <a:ext uri="{FF2B5EF4-FFF2-40B4-BE49-F238E27FC236}">
                <a16:creationId xmlns:a16="http://schemas.microsoft.com/office/drawing/2014/main" id="{29E64E44-07F1-4B85-86BF-70FC48B0BFBB}"/>
              </a:ext>
            </a:extLst>
          </p:cNvPr>
          <p:cNvSpPr txBox="1">
            <a:spLocks/>
          </p:cNvSpPr>
          <p:nvPr/>
        </p:nvSpPr>
        <p:spPr>
          <a:xfrm>
            <a:off x="777230" y="1023166"/>
            <a:ext cx="8508999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DE" sz="24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Overview: </a:t>
            </a:r>
            <a:r>
              <a:rPr lang="en-GB" sz="2400" dirty="0"/>
              <a:t>AI-Generated Unit Tests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D846B4-6751-6548-542B-FD8F816A29AD}"/>
              </a:ext>
            </a:extLst>
          </p:cNvPr>
          <p:cNvGrpSpPr/>
          <p:nvPr/>
        </p:nvGrpSpPr>
        <p:grpSpPr>
          <a:xfrm>
            <a:off x="1092874" y="1695730"/>
            <a:ext cx="3045405" cy="3185745"/>
            <a:chOff x="902677" y="1301262"/>
            <a:chExt cx="4798876" cy="5032303"/>
          </a:xfrm>
        </p:grpSpPr>
        <p:sp>
          <p:nvSpPr>
            <p:cNvPr id="13" name="Freeform: Shape 22">
              <a:extLst>
                <a:ext uri="{FF2B5EF4-FFF2-40B4-BE49-F238E27FC236}">
                  <a16:creationId xmlns:a16="http://schemas.microsoft.com/office/drawing/2014/main" id="{2212BE4C-08AD-4A90-90E1-10BA43CFC4E8}"/>
                </a:ext>
              </a:extLst>
            </p:cNvPr>
            <p:cNvSpPr/>
            <p:nvPr/>
          </p:nvSpPr>
          <p:spPr>
            <a:xfrm>
              <a:off x="2944561" y="1301262"/>
              <a:ext cx="2756992" cy="5032303"/>
            </a:xfrm>
            <a:custGeom>
              <a:avLst/>
              <a:gdLst>
                <a:gd name="connsiteX0" fmla="*/ 40341 w 1586753"/>
                <a:gd name="connsiteY0" fmla="*/ 0 h 5150223"/>
                <a:gd name="connsiteX1" fmla="*/ 1586753 w 1586753"/>
                <a:gd name="connsiteY1" fmla="*/ 376517 h 5150223"/>
                <a:gd name="connsiteX2" fmla="*/ 1586753 w 1586753"/>
                <a:gd name="connsiteY2" fmla="*/ 5150223 h 5150223"/>
                <a:gd name="connsiteX3" fmla="*/ 0 w 1586753"/>
                <a:gd name="connsiteY3" fmla="*/ 4450976 h 5150223"/>
                <a:gd name="connsiteX4" fmla="*/ 40341 w 1586753"/>
                <a:gd name="connsiteY4" fmla="*/ 0 h 5150223"/>
                <a:gd name="connsiteX0" fmla="*/ 632011 w 2178423"/>
                <a:gd name="connsiteY0" fmla="*/ 0 h 5150223"/>
                <a:gd name="connsiteX1" fmla="*/ 2178423 w 2178423"/>
                <a:gd name="connsiteY1" fmla="*/ 376517 h 5150223"/>
                <a:gd name="connsiteX2" fmla="*/ 2178423 w 2178423"/>
                <a:gd name="connsiteY2" fmla="*/ 5150223 h 5150223"/>
                <a:gd name="connsiteX3" fmla="*/ 0 w 2178423"/>
                <a:gd name="connsiteY3" fmla="*/ 4508402 h 5150223"/>
                <a:gd name="connsiteX4" fmla="*/ 632011 w 2178423"/>
                <a:gd name="connsiteY4" fmla="*/ 0 h 515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8423" h="5150223">
                  <a:moveTo>
                    <a:pt x="632011" y="0"/>
                  </a:moveTo>
                  <a:lnTo>
                    <a:pt x="2178423" y="376517"/>
                  </a:lnTo>
                  <a:lnTo>
                    <a:pt x="2178423" y="5150223"/>
                  </a:lnTo>
                  <a:lnTo>
                    <a:pt x="0" y="4508402"/>
                  </a:lnTo>
                  <a:lnTo>
                    <a:pt x="632011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75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5AA2FE43-A521-7A42-975F-DA5E81D026B3}"/>
                </a:ext>
              </a:extLst>
            </p:cNvPr>
            <p:cNvSpPr/>
            <p:nvPr/>
          </p:nvSpPr>
          <p:spPr>
            <a:xfrm>
              <a:off x="902677" y="1301262"/>
              <a:ext cx="785446" cy="4407876"/>
            </a:xfrm>
            <a:custGeom>
              <a:avLst/>
              <a:gdLst>
                <a:gd name="connsiteX0" fmla="*/ 455256 w 785446"/>
                <a:gd name="connsiteY0" fmla="*/ 0 h 4407876"/>
                <a:gd name="connsiteX1" fmla="*/ 785446 w 785446"/>
                <a:gd name="connsiteY1" fmla="*/ 0 h 4407876"/>
                <a:gd name="connsiteX2" fmla="*/ 785446 w 785446"/>
                <a:gd name="connsiteY2" fmla="*/ 4407876 h 4407876"/>
                <a:gd name="connsiteX3" fmla="*/ 455256 w 785446"/>
                <a:gd name="connsiteY3" fmla="*/ 4407876 h 4407876"/>
                <a:gd name="connsiteX4" fmla="*/ 0 w 785446"/>
                <a:gd name="connsiteY4" fmla="*/ 3952620 h 4407876"/>
                <a:gd name="connsiteX5" fmla="*/ 0 w 785446"/>
                <a:gd name="connsiteY5" fmla="*/ 455256 h 4407876"/>
                <a:gd name="connsiteX6" fmla="*/ 455256 w 785446"/>
                <a:gd name="connsiteY6" fmla="*/ 0 h 44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446" h="4407876">
                  <a:moveTo>
                    <a:pt x="455256" y="0"/>
                  </a:moveTo>
                  <a:lnTo>
                    <a:pt x="785446" y="0"/>
                  </a:lnTo>
                  <a:lnTo>
                    <a:pt x="785446" y="4407876"/>
                  </a:lnTo>
                  <a:lnTo>
                    <a:pt x="455256" y="4407876"/>
                  </a:lnTo>
                  <a:cubicBezTo>
                    <a:pt x="203825" y="4407876"/>
                    <a:pt x="0" y="4204051"/>
                    <a:pt x="0" y="3952620"/>
                  </a:cubicBezTo>
                  <a:lnTo>
                    <a:pt x="0" y="455256"/>
                  </a:lnTo>
                  <a:cubicBezTo>
                    <a:pt x="0" y="203825"/>
                    <a:pt x="203825" y="0"/>
                    <a:pt x="4552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D921EEB1-E156-2D0C-4866-3709EA6DD035}"/>
                </a:ext>
              </a:extLst>
            </p:cNvPr>
            <p:cNvSpPr/>
            <p:nvPr/>
          </p:nvSpPr>
          <p:spPr>
            <a:xfrm>
              <a:off x="1875692" y="5380892"/>
              <a:ext cx="1277816" cy="328246"/>
            </a:xfrm>
            <a:custGeom>
              <a:avLst/>
              <a:gdLst>
                <a:gd name="connsiteX0" fmla="*/ 111372 w 1277816"/>
                <a:gd name="connsiteY0" fmla="*/ 0 h 328246"/>
                <a:gd name="connsiteX1" fmla="*/ 1166444 w 1277816"/>
                <a:gd name="connsiteY1" fmla="*/ 0 h 328246"/>
                <a:gd name="connsiteX2" fmla="*/ 1277816 w 1277816"/>
                <a:gd name="connsiteY2" fmla="*/ 111372 h 328246"/>
                <a:gd name="connsiteX3" fmla="*/ 1277816 w 1277816"/>
                <a:gd name="connsiteY3" fmla="*/ 328246 h 328246"/>
                <a:gd name="connsiteX4" fmla="*/ 0 w 1277816"/>
                <a:gd name="connsiteY4" fmla="*/ 328246 h 328246"/>
                <a:gd name="connsiteX5" fmla="*/ 0 w 1277816"/>
                <a:gd name="connsiteY5" fmla="*/ 111372 h 328246"/>
                <a:gd name="connsiteX6" fmla="*/ 111372 w 1277816"/>
                <a:gd name="connsiteY6" fmla="*/ 0 h 32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816" h="328246">
                  <a:moveTo>
                    <a:pt x="111372" y="0"/>
                  </a:moveTo>
                  <a:lnTo>
                    <a:pt x="1166444" y="0"/>
                  </a:lnTo>
                  <a:cubicBezTo>
                    <a:pt x="1227953" y="0"/>
                    <a:pt x="1277816" y="49863"/>
                    <a:pt x="1277816" y="111372"/>
                  </a:cubicBezTo>
                  <a:lnTo>
                    <a:pt x="1277816" y="328246"/>
                  </a:lnTo>
                  <a:lnTo>
                    <a:pt x="0" y="328246"/>
                  </a:lnTo>
                  <a:lnTo>
                    <a:pt x="0" y="111372"/>
                  </a:lnTo>
                  <a:cubicBezTo>
                    <a:pt x="0" y="49863"/>
                    <a:pt x="49863" y="0"/>
                    <a:pt x="11137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7">
              <a:extLst>
                <a:ext uri="{FF2B5EF4-FFF2-40B4-BE49-F238E27FC236}">
                  <a16:creationId xmlns:a16="http://schemas.microsoft.com/office/drawing/2014/main" id="{CEE225C7-8C8F-3FF5-EBF8-06330FAFFFD0}"/>
                </a:ext>
              </a:extLst>
            </p:cNvPr>
            <p:cNvSpPr/>
            <p:nvPr/>
          </p:nvSpPr>
          <p:spPr>
            <a:xfrm>
              <a:off x="1688123" y="1301262"/>
              <a:ext cx="2807569" cy="4407875"/>
            </a:xfrm>
            <a:custGeom>
              <a:avLst/>
              <a:gdLst>
                <a:gd name="connsiteX0" fmla="*/ 0 w 2649415"/>
                <a:gd name="connsiteY0" fmla="*/ 0 h 4407876"/>
                <a:gd name="connsiteX1" fmla="*/ 2194159 w 2649415"/>
                <a:gd name="connsiteY1" fmla="*/ 0 h 4407876"/>
                <a:gd name="connsiteX2" fmla="*/ 2649415 w 2649415"/>
                <a:gd name="connsiteY2" fmla="*/ 455256 h 4407876"/>
                <a:gd name="connsiteX3" fmla="*/ 2649415 w 2649415"/>
                <a:gd name="connsiteY3" fmla="*/ 3952620 h 4407876"/>
                <a:gd name="connsiteX4" fmla="*/ 2194159 w 2649415"/>
                <a:gd name="connsiteY4" fmla="*/ 4407876 h 4407876"/>
                <a:gd name="connsiteX5" fmla="*/ 1465385 w 2649415"/>
                <a:gd name="connsiteY5" fmla="*/ 4407876 h 4407876"/>
                <a:gd name="connsiteX6" fmla="*/ 1465385 w 2649415"/>
                <a:gd name="connsiteY6" fmla="*/ 4191002 h 4407876"/>
                <a:gd name="connsiteX7" fmla="*/ 1354013 w 2649415"/>
                <a:gd name="connsiteY7" fmla="*/ 4079630 h 4407876"/>
                <a:gd name="connsiteX8" fmla="*/ 298941 w 2649415"/>
                <a:gd name="connsiteY8" fmla="*/ 4079630 h 4407876"/>
                <a:gd name="connsiteX9" fmla="*/ 187569 w 2649415"/>
                <a:gd name="connsiteY9" fmla="*/ 4191002 h 4407876"/>
                <a:gd name="connsiteX10" fmla="*/ 187569 w 2649415"/>
                <a:gd name="connsiteY10" fmla="*/ 4407876 h 4407876"/>
                <a:gd name="connsiteX11" fmla="*/ 0 w 2649415"/>
                <a:gd name="connsiteY11" fmla="*/ 4407876 h 4407876"/>
                <a:gd name="connsiteX12" fmla="*/ 0 w 2649415"/>
                <a:gd name="connsiteY12" fmla="*/ 0 h 440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49415" h="4407876">
                  <a:moveTo>
                    <a:pt x="0" y="0"/>
                  </a:moveTo>
                  <a:lnTo>
                    <a:pt x="2194159" y="0"/>
                  </a:lnTo>
                  <a:cubicBezTo>
                    <a:pt x="2445590" y="0"/>
                    <a:pt x="2649415" y="203825"/>
                    <a:pt x="2649415" y="455256"/>
                  </a:cubicBezTo>
                  <a:lnTo>
                    <a:pt x="2649415" y="3952620"/>
                  </a:lnTo>
                  <a:cubicBezTo>
                    <a:pt x="2649415" y="4204051"/>
                    <a:pt x="2445590" y="4407876"/>
                    <a:pt x="2194159" y="4407876"/>
                  </a:cubicBezTo>
                  <a:lnTo>
                    <a:pt x="1465385" y="4407876"/>
                  </a:lnTo>
                  <a:lnTo>
                    <a:pt x="1465385" y="4191002"/>
                  </a:lnTo>
                  <a:cubicBezTo>
                    <a:pt x="1465385" y="4129493"/>
                    <a:pt x="1415522" y="4079630"/>
                    <a:pt x="1354013" y="4079630"/>
                  </a:cubicBezTo>
                  <a:lnTo>
                    <a:pt x="298941" y="4079630"/>
                  </a:lnTo>
                  <a:cubicBezTo>
                    <a:pt x="237432" y="4079630"/>
                    <a:pt x="187569" y="4129493"/>
                    <a:pt x="187569" y="4191002"/>
                  </a:cubicBezTo>
                  <a:lnTo>
                    <a:pt x="187569" y="4407876"/>
                  </a:lnTo>
                  <a:lnTo>
                    <a:pt x="0" y="44078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Manual unit test creation is time-consuming and error-prone.</a:t>
              </a:r>
            </a:p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45B73-683F-C046-6AD6-4F1E4B8EAADD}"/>
              </a:ext>
            </a:extLst>
          </p:cNvPr>
          <p:cNvGrpSpPr/>
          <p:nvPr/>
        </p:nvGrpSpPr>
        <p:grpSpPr>
          <a:xfrm>
            <a:off x="4907738" y="1692277"/>
            <a:ext cx="3310947" cy="3189198"/>
            <a:chOff x="741312" y="1301262"/>
            <a:chExt cx="4798876" cy="503230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F309A7A-A76C-0480-A569-A2316A493BF0}"/>
                </a:ext>
              </a:extLst>
            </p:cNvPr>
            <p:cNvGrpSpPr/>
            <p:nvPr/>
          </p:nvGrpSpPr>
          <p:grpSpPr>
            <a:xfrm>
              <a:off x="741312" y="1301262"/>
              <a:ext cx="4798876" cy="5032303"/>
              <a:chOff x="902677" y="1301262"/>
              <a:chExt cx="4798876" cy="5032303"/>
            </a:xfrm>
          </p:grpSpPr>
          <p:sp>
            <p:nvSpPr>
              <p:cNvPr id="27" name="Freeform: Shape 31">
                <a:extLst>
                  <a:ext uri="{FF2B5EF4-FFF2-40B4-BE49-F238E27FC236}">
                    <a16:creationId xmlns:a16="http://schemas.microsoft.com/office/drawing/2014/main" id="{993386FD-7299-FFF9-62E1-B7B3D2C93EA3}"/>
                  </a:ext>
                </a:extLst>
              </p:cNvPr>
              <p:cNvSpPr/>
              <p:nvPr/>
            </p:nvSpPr>
            <p:spPr>
              <a:xfrm>
                <a:off x="2944561" y="1301262"/>
                <a:ext cx="2756992" cy="5032303"/>
              </a:xfrm>
              <a:custGeom>
                <a:avLst/>
                <a:gdLst>
                  <a:gd name="connsiteX0" fmla="*/ 40341 w 1586753"/>
                  <a:gd name="connsiteY0" fmla="*/ 0 h 5150223"/>
                  <a:gd name="connsiteX1" fmla="*/ 1586753 w 1586753"/>
                  <a:gd name="connsiteY1" fmla="*/ 376517 h 5150223"/>
                  <a:gd name="connsiteX2" fmla="*/ 1586753 w 1586753"/>
                  <a:gd name="connsiteY2" fmla="*/ 5150223 h 5150223"/>
                  <a:gd name="connsiteX3" fmla="*/ 0 w 1586753"/>
                  <a:gd name="connsiteY3" fmla="*/ 4450976 h 5150223"/>
                  <a:gd name="connsiteX4" fmla="*/ 40341 w 1586753"/>
                  <a:gd name="connsiteY4" fmla="*/ 0 h 5150223"/>
                  <a:gd name="connsiteX0" fmla="*/ 632011 w 2178423"/>
                  <a:gd name="connsiteY0" fmla="*/ 0 h 5150223"/>
                  <a:gd name="connsiteX1" fmla="*/ 2178423 w 2178423"/>
                  <a:gd name="connsiteY1" fmla="*/ 376517 h 5150223"/>
                  <a:gd name="connsiteX2" fmla="*/ 2178423 w 2178423"/>
                  <a:gd name="connsiteY2" fmla="*/ 5150223 h 5150223"/>
                  <a:gd name="connsiteX3" fmla="*/ 0 w 2178423"/>
                  <a:gd name="connsiteY3" fmla="*/ 4508402 h 5150223"/>
                  <a:gd name="connsiteX4" fmla="*/ 632011 w 2178423"/>
                  <a:gd name="connsiteY4" fmla="*/ 0 h 5150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8423" h="5150223">
                    <a:moveTo>
                      <a:pt x="632011" y="0"/>
                    </a:moveTo>
                    <a:lnTo>
                      <a:pt x="2178423" y="376517"/>
                    </a:lnTo>
                    <a:lnTo>
                      <a:pt x="2178423" y="5150223"/>
                    </a:lnTo>
                    <a:lnTo>
                      <a:pt x="0" y="4508402"/>
                    </a:lnTo>
                    <a:lnTo>
                      <a:pt x="6320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alpha val="7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32">
                <a:extLst>
                  <a:ext uri="{FF2B5EF4-FFF2-40B4-BE49-F238E27FC236}">
                    <a16:creationId xmlns:a16="http://schemas.microsoft.com/office/drawing/2014/main" id="{9473FA2C-C85D-6DB8-963F-4A65584B59CA}"/>
                  </a:ext>
                </a:extLst>
              </p:cNvPr>
              <p:cNvSpPr/>
              <p:nvPr/>
            </p:nvSpPr>
            <p:spPr>
              <a:xfrm>
                <a:off x="902677" y="1301262"/>
                <a:ext cx="785446" cy="4407876"/>
              </a:xfrm>
              <a:custGeom>
                <a:avLst/>
                <a:gdLst>
                  <a:gd name="connsiteX0" fmla="*/ 455256 w 785446"/>
                  <a:gd name="connsiteY0" fmla="*/ 0 h 4407876"/>
                  <a:gd name="connsiteX1" fmla="*/ 785446 w 785446"/>
                  <a:gd name="connsiteY1" fmla="*/ 0 h 4407876"/>
                  <a:gd name="connsiteX2" fmla="*/ 785446 w 785446"/>
                  <a:gd name="connsiteY2" fmla="*/ 4407876 h 4407876"/>
                  <a:gd name="connsiteX3" fmla="*/ 455256 w 785446"/>
                  <a:gd name="connsiteY3" fmla="*/ 4407876 h 4407876"/>
                  <a:gd name="connsiteX4" fmla="*/ 0 w 785446"/>
                  <a:gd name="connsiteY4" fmla="*/ 3952620 h 4407876"/>
                  <a:gd name="connsiteX5" fmla="*/ 0 w 785446"/>
                  <a:gd name="connsiteY5" fmla="*/ 455256 h 4407876"/>
                  <a:gd name="connsiteX6" fmla="*/ 455256 w 785446"/>
                  <a:gd name="connsiteY6" fmla="*/ 0 h 44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5446" h="4407876">
                    <a:moveTo>
                      <a:pt x="455256" y="0"/>
                    </a:moveTo>
                    <a:lnTo>
                      <a:pt x="785446" y="0"/>
                    </a:lnTo>
                    <a:lnTo>
                      <a:pt x="785446" y="4407876"/>
                    </a:lnTo>
                    <a:lnTo>
                      <a:pt x="455256" y="4407876"/>
                    </a:lnTo>
                    <a:cubicBezTo>
                      <a:pt x="203825" y="4407876"/>
                      <a:pt x="0" y="4204051"/>
                      <a:pt x="0" y="3952620"/>
                    </a:cubicBezTo>
                    <a:lnTo>
                      <a:pt x="0" y="455256"/>
                    </a:lnTo>
                    <a:cubicBezTo>
                      <a:pt x="0" y="203825"/>
                      <a:pt x="203825" y="0"/>
                      <a:pt x="4552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33">
                <a:extLst>
                  <a:ext uri="{FF2B5EF4-FFF2-40B4-BE49-F238E27FC236}">
                    <a16:creationId xmlns:a16="http://schemas.microsoft.com/office/drawing/2014/main" id="{CD00BE86-7DB5-0B8D-F3A6-0AD3A29238B3}"/>
                  </a:ext>
                </a:extLst>
              </p:cNvPr>
              <p:cNvSpPr/>
              <p:nvPr/>
            </p:nvSpPr>
            <p:spPr>
              <a:xfrm>
                <a:off x="1875692" y="5380892"/>
                <a:ext cx="1277816" cy="328246"/>
              </a:xfrm>
              <a:custGeom>
                <a:avLst/>
                <a:gdLst>
                  <a:gd name="connsiteX0" fmla="*/ 111372 w 1277816"/>
                  <a:gd name="connsiteY0" fmla="*/ 0 h 328246"/>
                  <a:gd name="connsiteX1" fmla="*/ 1166444 w 1277816"/>
                  <a:gd name="connsiteY1" fmla="*/ 0 h 328246"/>
                  <a:gd name="connsiteX2" fmla="*/ 1277816 w 1277816"/>
                  <a:gd name="connsiteY2" fmla="*/ 111372 h 328246"/>
                  <a:gd name="connsiteX3" fmla="*/ 1277816 w 1277816"/>
                  <a:gd name="connsiteY3" fmla="*/ 328246 h 328246"/>
                  <a:gd name="connsiteX4" fmla="*/ 0 w 1277816"/>
                  <a:gd name="connsiteY4" fmla="*/ 328246 h 328246"/>
                  <a:gd name="connsiteX5" fmla="*/ 0 w 1277816"/>
                  <a:gd name="connsiteY5" fmla="*/ 111372 h 328246"/>
                  <a:gd name="connsiteX6" fmla="*/ 111372 w 1277816"/>
                  <a:gd name="connsiteY6" fmla="*/ 0 h 328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816" h="328246">
                    <a:moveTo>
                      <a:pt x="111372" y="0"/>
                    </a:moveTo>
                    <a:lnTo>
                      <a:pt x="1166444" y="0"/>
                    </a:lnTo>
                    <a:cubicBezTo>
                      <a:pt x="1227953" y="0"/>
                      <a:pt x="1277816" y="49863"/>
                      <a:pt x="1277816" y="111372"/>
                    </a:cubicBezTo>
                    <a:lnTo>
                      <a:pt x="1277816" y="328246"/>
                    </a:lnTo>
                    <a:lnTo>
                      <a:pt x="0" y="328246"/>
                    </a:lnTo>
                    <a:lnTo>
                      <a:pt x="0" y="111372"/>
                    </a:lnTo>
                    <a:cubicBezTo>
                      <a:pt x="0" y="49863"/>
                      <a:pt x="49863" y="0"/>
                      <a:pt x="1113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34">
                <a:extLst>
                  <a:ext uri="{FF2B5EF4-FFF2-40B4-BE49-F238E27FC236}">
                    <a16:creationId xmlns:a16="http://schemas.microsoft.com/office/drawing/2014/main" id="{B8B4C3BD-C416-E8D3-A01A-55C2E4DFAAB4}"/>
                  </a:ext>
                </a:extLst>
              </p:cNvPr>
              <p:cNvSpPr/>
              <p:nvPr/>
            </p:nvSpPr>
            <p:spPr>
              <a:xfrm>
                <a:off x="1688123" y="1301262"/>
                <a:ext cx="2649415" cy="4407876"/>
              </a:xfrm>
              <a:custGeom>
                <a:avLst/>
                <a:gdLst>
                  <a:gd name="connsiteX0" fmla="*/ 0 w 2649415"/>
                  <a:gd name="connsiteY0" fmla="*/ 0 h 4407876"/>
                  <a:gd name="connsiteX1" fmla="*/ 2194159 w 2649415"/>
                  <a:gd name="connsiteY1" fmla="*/ 0 h 4407876"/>
                  <a:gd name="connsiteX2" fmla="*/ 2649415 w 2649415"/>
                  <a:gd name="connsiteY2" fmla="*/ 455256 h 4407876"/>
                  <a:gd name="connsiteX3" fmla="*/ 2649415 w 2649415"/>
                  <a:gd name="connsiteY3" fmla="*/ 3952620 h 4407876"/>
                  <a:gd name="connsiteX4" fmla="*/ 2194159 w 2649415"/>
                  <a:gd name="connsiteY4" fmla="*/ 4407876 h 4407876"/>
                  <a:gd name="connsiteX5" fmla="*/ 1465385 w 2649415"/>
                  <a:gd name="connsiteY5" fmla="*/ 4407876 h 4407876"/>
                  <a:gd name="connsiteX6" fmla="*/ 1465385 w 2649415"/>
                  <a:gd name="connsiteY6" fmla="*/ 4191002 h 4407876"/>
                  <a:gd name="connsiteX7" fmla="*/ 1354013 w 2649415"/>
                  <a:gd name="connsiteY7" fmla="*/ 4079630 h 4407876"/>
                  <a:gd name="connsiteX8" fmla="*/ 298941 w 2649415"/>
                  <a:gd name="connsiteY8" fmla="*/ 4079630 h 4407876"/>
                  <a:gd name="connsiteX9" fmla="*/ 187569 w 2649415"/>
                  <a:gd name="connsiteY9" fmla="*/ 4191002 h 4407876"/>
                  <a:gd name="connsiteX10" fmla="*/ 187569 w 2649415"/>
                  <a:gd name="connsiteY10" fmla="*/ 4407876 h 4407876"/>
                  <a:gd name="connsiteX11" fmla="*/ 0 w 2649415"/>
                  <a:gd name="connsiteY11" fmla="*/ 4407876 h 4407876"/>
                  <a:gd name="connsiteX12" fmla="*/ 0 w 2649415"/>
                  <a:gd name="connsiteY12" fmla="*/ 0 h 44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49415" h="4407876">
                    <a:moveTo>
                      <a:pt x="0" y="0"/>
                    </a:moveTo>
                    <a:lnTo>
                      <a:pt x="2194159" y="0"/>
                    </a:lnTo>
                    <a:cubicBezTo>
                      <a:pt x="2445590" y="0"/>
                      <a:pt x="2649415" y="203825"/>
                      <a:pt x="2649415" y="455256"/>
                    </a:cubicBezTo>
                    <a:lnTo>
                      <a:pt x="2649415" y="3952620"/>
                    </a:lnTo>
                    <a:cubicBezTo>
                      <a:pt x="2649415" y="4204051"/>
                      <a:pt x="2445590" y="4407876"/>
                      <a:pt x="2194159" y="4407876"/>
                    </a:cubicBezTo>
                    <a:lnTo>
                      <a:pt x="1465385" y="4407876"/>
                    </a:lnTo>
                    <a:lnTo>
                      <a:pt x="1465385" y="4191002"/>
                    </a:lnTo>
                    <a:cubicBezTo>
                      <a:pt x="1465385" y="4129493"/>
                      <a:pt x="1415522" y="4079630"/>
                      <a:pt x="1354013" y="4079630"/>
                    </a:cubicBezTo>
                    <a:lnTo>
                      <a:pt x="298941" y="4079630"/>
                    </a:lnTo>
                    <a:cubicBezTo>
                      <a:pt x="237432" y="4079630"/>
                      <a:pt x="187569" y="4129493"/>
                      <a:pt x="187569" y="4191002"/>
                    </a:cubicBezTo>
                    <a:lnTo>
                      <a:pt x="187569" y="4407876"/>
                    </a:lnTo>
                    <a:lnTo>
                      <a:pt x="0" y="44078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</a:rPr>
                  <a:t>Our system generates accurate and reliable unit tests from function definitions using fine-tuned Llama 2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E41BE9-7023-F8FF-5EC4-BAB043AC7508}"/>
                </a:ext>
              </a:extLst>
            </p:cNvPr>
            <p:cNvSpPr txBox="1"/>
            <p:nvPr/>
          </p:nvSpPr>
          <p:spPr>
            <a:xfrm rot="16200000">
              <a:off x="-614343" y="3067802"/>
              <a:ext cx="3513782" cy="664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Solution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4E9CE22-B836-68AB-6973-F650CD415B84}"/>
              </a:ext>
            </a:extLst>
          </p:cNvPr>
          <p:cNvSpPr txBox="1"/>
          <p:nvPr/>
        </p:nvSpPr>
        <p:spPr>
          <a:xfrm rot="16200000">
            <a:off x="311930" y="2931821"/>
            <a:ext cx="2069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A0B83BD3-48C4-69A1-0AAC-DA9B5D1F6B80}"/>
              </a:ext>
            </a:extLst>
          </p:cNvPr>
          <p:cNvSpPr/>
          <p:nvPr/>
        </p:nvSpPr>
        <p:spPr>
          <a:xfrm>
            <a:off x="3654708" y="2859674"/>
            <a:ext cx="1050324" cy="358346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9CD487-6DBC-D65B-F95B-06A149089422}"/>
              </a:ext>
            </a:extLst>
          </p:cNvPr>
          <p:cNvSpPr txBox="1"/>
          <p:nvPr/>
        </p:nvSpPr>
        <p:spPr>
          <a:xfrm>
            <a:off x="1856800" y="5077229"/>
            <a:ext cx="54207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chemeClr val="bg2"/>
                </a:solidFill>
              </a:rPr>
              <a:t>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Input: </a:t>
            </a:r>
            <a:r>
              <a:rPr lang="en-GB" dirty="0"/>
              <a:t>Function signature or code snippet.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/>
                </a:solidFill>
              </a:rPr>
              <a:t>Output: </a:t>
            </a:r>
            <a:r>
              <a:rPr lang="en-GB" dirty="0"/>
              <a:t>Comprehensive unit tests compatible with Java.</a:t>
            </a:r>
          </a:p>
        </p:txBody>
      </p:sp>
    </p:spTree>
    <p:extLst>
      <p:ext uri="{BB962C8B-B14F-4D97-AF65-F5344CB8AC3E}">
        <p14:creationId xmlns:p14="http://schemas.microsoft.com/office/powerpoint/2010/main" val="13413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9A449-A8D2-EFED-0890-757E7CE0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4949411-6C10-D7E0-C493-097AE6C7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9" y="11645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Frontend &amp; </a:t>
            </a:r>
            <a:r>
              <a:rPr lang="de-DE" sz="2400" dirty="0" err="1">
                <a:solidFill>
                  <a:schemeClr val="bg1"/>
                </a:solidFill>
              </a:rPr>
              <a:t>React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Backend &amp; 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Llama</a:t>
            </a:r>
            <a:r>
              <a:rPr lang="de-DE" sz="2400" dirty="0">
                <a:solidFill>
                  <a:schemeClr val="bg1"/>
                </a:solidFill>
              </a:rPr>
              <a:t> 2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bg1"/>
              </a:solidFill>
            </a:endParaRPr>
          </a:p>
          <a:p>
            <a:endParaRPr sz="2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85C789-C190-F0D7-2CA9-C2115C68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516143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200" dirty="0">
                <a:solidFill>
                  <a:schemeClr val="bg1"/>
                </a:solidFill>
              </a:rPr>
              <a:t>Agenda</a:t>
            </a:r>
            <a:r>
              <a:rPr lang="de-DE" sz="30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E8357-9E0F-34F1-24A2-867E85FF34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97C20A-458B-2F36-7EBB-F60FD8DF9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554" y="167146"/>
            <a:ext cx="983848" cy="648445"/>
          </a:xfrm>
          <a:prstGeom prst="rect">
            <a:avLst/>
          </a:prstGeom>
        </p:spPr>
      </p:pic>
      <p:pic>
        <p:nvPicPr>
          <p:cNvPr id="28" name="Graphic 27" descr="Books outline">
            <a:extLst>
              <a:ext uri="{FF2B5EF4-FFF2-40B4-BE49-F238E27FC236}">
                <a16:creationId xmlns:a16="http://schemas.microsoft.com/office/drawing/2014/main" id="{463A9F27-64E3-D739-4871-DA3D4861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3956" y="1128992"/>
            <a:ext cx="618535" cy="618535"/>
          </a:xfrm>
          <a:prstGeom prst="rect">
            <a:avLst/>
          </a:prstGeom>
        </p:spPr>
      </p:pic>
      <p:pic>
        <p:nvPicPr>
          <p:cNvPr id="6" name="Graphic 5" descr="Question Mark outline">
            <a:extLst>
              <a:ext uri="{FF2B5EF4-FFF2-40B4-BE49-F238E27FC236}">
                <a16:creationId xmlns:a16="http://schemas.microsoft.com/office/drawing/2014/main" id="{6479ACE0-8B8C-CEDF-D063-C4325875F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3957" y="3390645"/>
            <a:ext cx="618535" cy="618535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80D469A1-E127-BE27-CCCB-68BC4A98B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9609" y="2837778"/>
            <a:ext cx="729759" cy="729759"/>
          </a:xfrm>
          <a:prstGeom prst="rect">
            <a:avLst/>
          </a:prstGeom>
        </p:spPr>
      </p:pic>
      <p:pic>
        <p:nvPicPr>
          <p:cNvPr id="12" name="Graphic 11" descr="Projector screen outline">
            <a:extLst>
              <a:ext uri="{FF2B5EF4-FFF2-40B4-BE49-F238E27FC236}">
                <a16:creationId xmlns:a16="http://schemas.microsoft.com/office/drawing/2014/main" id="{49B8C6C2-7A92-8179-B419-6944996113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1374" y="2330466"/>
            <a:ext cx="618536" cy="618536"/>
          </a:xfrm>
          <a:prstGeom prst="rect">
            <a:avLst/>
          </a:prstGeom>
        </p:spPr>
      </p:pic>
      <p:pic>
        <p:nvPicPr>
          <p:cNvPr id="14" name="Graphic 13" descr="Greek Temple outline">
            <a:extLst>
              <a:ext uri="{FF2B5EF4-FFF2-40B4-BE49-F238E27FC236}">
                <a16:creationId xmlns:a16="http://schemas.microsoft.com/office/drawing/2014/main" id="{192241FD-917F-921E-F608-C3676A0D79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877" y="1711931"/>
            <a:ext cx="618535" cy="6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DB1DCADE-BB10-4F93-9816-1164F681FBE4}"/>
              </a:ext>
            </a:extLst>
          </p:cNvPr>
          <p:cNvGrpSpPr/>
          <p:nvPr/>
        </p:nvGrpSpPr>
        <p:grpSpPr>
          <a:xfrm>
            <a:off x="830391" y="1291414"/>
            <a:ext cx="1630749" cy="3533743"/>
            <a:chOff x="1488716" y="578885"/>
            <a:chExt cx="2174332" cy="4711657"/>
          </a:xfrm>
        </p:grpSpPr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1B15FDD6-2035-4A73-9152-A31298AC738D}"/>
                </a:ext>
              </a:extLst>
            </p:cNvPr>
            <p:cNvSpPr/>
            <p:nvPr/>
          </p:nvSpPr>
          <p:spPr>
            <a:xfrm rot="10800000">
              <a:off x="1488716" y="2906550"/>
              <a:ext cx="483269" cy="48502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49E2E9B-45BF-4CFD-9128-2CE299E9028B}"/>
                </a:ext>
              </a:extLst>
            </p:cNvPr>
            <p:cNvGrpSpPr/>
            <p:nvPr/>
          </p:nvGrpSpPr>
          <p:grpSpPr>
            <a:xfrm>
              <a:off x="1971985" y="578885"/>
              <a:ext cx="621848" cy="4711657"/>
              <a:chOff x="5867399" y="1386681"/>
              <a:chExt cx="683871" cy="51816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3E3C12B-A35A-4590-9812-03BEF9120B15}"/>
                  </a:ext>
                </a:extLst>
              </p:cNvPr>
              <p:cNvSpPr/>
              <p:nvPr/>
            </p:nvSpPr>
            <p:spPr>
              <a:xfrm>
                <a:off x="5867400" y="1504709"/>
                <a:ext cx="457200" cy="4945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88F7BEC-6F97-43CD-BED3-FA382E33F9B8}"/>
                  </a:ext>
                </a:extLst>
              </p:cNvPr>
              <p:cNvSpPr/>
              <p:nvPr/>
            </p:nvSpPr>
            <p:spPr>
              <a:xfrm>
                <a:off x="5867399" y="1386681"/>
                <a:ext cx="683871" cy="518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Freeform 59">
              <a:extLst>
                <a:ext uri="{FF2B5EF4-FFF2-40B4-BE49-F238E27FC236}">
                  <a16:creationId xmlns:a16="http://schemas.microsoft.com/office/drawing/2014/main" id="{D6195915-22D9-457F-AF92-7807FE0B94EB}"/>
                </a:ext>
              </a:extLst>
            </p:cNvPr>
            <p:cNvSpPr/>
            <p:nvPr/>
          </p:nvSpPr>
          <p:spPr>
            <a:xfrm>
              <a:off x="1488716" y="2005792"/>
              <a:ext cx="2147084" cy="900758"/>
            </a:xfrm>
            <a:custGeom>
              <a:avLst/>
              <a:gdLst>
                <a:gd name="connsiteX0" fmla="*/ 0 w 2361236"/>
                <a:gd name="connsiteY0" fmla="*/ 0 h 990600"/>
                <a:gd name="connsiteX1" fmla="*/ 2361236 w 2361236"/>
                <a:gd name="connsiteY1" fmla="*/ 0 h 990600"/>
                <a:gd name="connsiteX2" fmla="*/ 2361236 w 2361236"/>
                <a:gd name="connsiteY2" fmla="*/ 495300 h 990600"/>
                <a:gd name="connsiteX3" fmla="*/ 1865936 w 2361236"/>
                <a:gd name="connsiteY3" fmla="*/ 990600 h 990600"/>
                <a:gd name="connsiteX4" fmla="*/ 0 w 2361236"/>
                <a:gd name="connsiteY4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36" h="990600">
                  <a:moveTo>
                    <a:pt x="0" y="0"/>
                  </a:moveTo>
                  <a:lnTo>
                    <a:pt x="2361236" y="0"/>
                  </a:lnTo>
                  <a:lnTo>
                    <a:pt x="2361236" y="495300"/>
                  </a:lnTo>
                  <a:cubicBezTo>
                    <a:pt x="2361236" y="768847"/>
                    <a:pt x="2139483" y="990600"/>
                    <a:pt x="1865936" y="990600"/>
                  </a:cubicBezTo>
                  <a:lnTo>
                    <a:pt x="0" y="990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0B638C-9CF6-4827-AB5E-6B21EC2FDD73}"/>
                </a:ext>
              </a:extLst>
            </p:cNvPr>
            <p:cNvSpPr/>
            <p:nvPr/>
          </p:nvSpPr>
          <p:spPr>
            <a:xfrm flipH="1">
              <a:off x="1650153" y="2312544"/>
              <a:ext cx="1769996" cy="28725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sz="1400" spc="450" dirty="0">
                  <a:solidFill>
                    <a:schemeClr val="bg1"/>
                  </a:solidFill>
                  <a:latin typeface="Georgia Pro" panose="02040802050405020203" pitchFamily="18" charset="0"/>
                  <a:ea typeface="Adobe Fan Heiti Std B" panose="020B0700000000000000" pitchFamily="34" charset="-128"/>
                  <a:cs typeface="Arial" panose="020B0604020202020204" pitchFamily="34" charset="0"/>
                </a:rPr>
                <a:t>Frontend</a:t>
              </a:r>
              <a:endParaRPr lang="en-US" sz="1400" b="1" spc="450" dirty="0">
                <a:solidFill>
                  <a:schemeClr val="bg1"/>
                </a:solidFill>
                <a:latin typeface="Georgia Pro" panose="02040802050405020203" pitchFamily="18" charset="0"/>
                <a:ea typeface="Adobe Fan Heiti Std B" panose="020B0700000000000000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" name="Footer Text">
              <a:extLst>
                <a:ext uri="{FF2B5EF4-FFF2-40B4-BE49-F238E27FC236}">
                  <a16:creationId xmlns:a16="http://schemas.microsoft.com/office/drawing/2014/main" id="{3F61A08C-1839-4C7F-86C6-3883ACF7D020}"/>
                </a:ext>
              </a:extLst>
            </p:cNvPr>
            <p:cNvSpPr txBox="1"/>
            <p:nvPr/>
          </p:nvSpPr>
          <p:spPr>
            <a:xfrm>
              <a:off x="2199295" y="3376934"/>
              <a:ext cx="1463753" cy="1149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en-GB" sz="1400" dirty="0"/>
                <a:t>Built with React for user-friendly interaction.</a:t>
              </a:r>
              <a:endParaRPr lang="en-US" sz="1400" dirty="0">
                <a:latin typeface="Georgia Pro Light" panose="02040302050405020303" pitchFamily="18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7D4E478-5542-4276-B4A0-4EC9142C383C}"/>
              </a:ext>
            </a:extLst>
          </p:cNvPr>
          <p:cNvGrpSpPr/>
          <p:nvPr/>
        </p:nvGrpSpPr>
        <p:grpSpPr>
          <a:xfrm>
            <a:off x="6955648" y="2164456"/>
            <a:ext cx="1812001" cy="3533743"/>
            <a:chOff x="8556201" y="1742941"/>
            <a:chExt cx="2416002" cy="4711657"/>
          </a:xfrm>
        </p:grpSpPr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EED002F-B788-4E0F-A934-A47A09295AC9}"/>
                </a:ext>
              </a:extLst>
            </p:cNvPr>
            <p:cNvSpPr/>
            <p:nvPr/>
          </p:nvSpPr>
          <p:spPr>
            <a:xfrm rot="10800000">
              <a:off x="8556201" y="4070607"/>
              <a:ext cx="483269" cy="485023"/>
            </a:xfrm>
            <a:prstGeom prst="rtTriangl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10DCAC3-0D76-40CD-8695-0E54384709EC}"/>
                </a:ext>
              </a:extLst>
            </p:cNvPr>
            <p:cNvGrpSpPr/>
            <p:nvPr/>
          </p:nvGrpSpPr>
          <p:grpSpPr>
            <a:xfrm>
              <a:off x="9039470" y="1742941"/>
              <a:ext cx="621848" cy="4711657"/>
              <a:chOff x="5867399" y="1386681"/>
              <a:chExt cx="683871" cy="51816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1CB879F-9D89-4413-9D14-716F06D30209}"/>
                  </a:ext>
                </a:extLst>
              </p:cNvPr>
              <p:cNvSpPr/>
              <p:nvPr/>
            </p:nvSpPr>
            <p:spPr>
              <a:xfrm>
                <a:off x="5867400" y="1504709"/>
                <a:ext cx="457200" cy="4945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BE07B0F-CB86-4FFB-B84B-6D88F10F83F7}"/>
                  </a:ext>
                </a:extLst>
              </p:cNvPr>
              <p:cNvSpPr/>
              <p:nvPr/>
            </p:nvSpPr>
            <p:spPr>
              <a:xfrm>
                <a:off x="5867399" y="1386681"/>
                <a:ext cx="683871" cy="518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Freeform 81">
              <a:extLst>
                <a:ext uri="{FF2B5EF4-FFF2-40B4-BE49-F238E27FC236}">
                  <a16:creationId xmlns:a16="http://schemas.microsoft.com/office/drawing/2014/main" id="{FFF957D4-A90E-4699-AD10-3A9A53CB52AC}"/>
                </a:ext>
              </a:extLst>
            </p:cNvPr>
            <p:cNvSpPr/>
            <p:nvPr/>
          </p:nvSpPr>
          <p:spPr>
            <a:xfrm>
              <a:off x="8556201" y="3169849"/>
              <a:ext cx="2147084" cy="900758"/>
            </a:xfrm>
            <a:custGeom>
              <a:avLst/>
              <a:gdLst>
                <a:gd name="connsiteX0" fmla="*/ 0 w 2361236"/>
                <a:gd name="connsiteY0" fmla="*/ 0 h 990600"/>
                <a:gd name="connsiteX1" fmla="*/ 2361236 w 2361236"/>
                <a:gd name="connsiteY1" fmla="*/ 0 h 990600"/>
                <a:gd name="connsiteX2" fmla="*/ 2361236 w 2361236"/>
                <a:gd name="connsiteY2" fmla="*/ 495300 h 990600"/>
                <a:gd name="connsiteX3" fmla="*/ 1865936 w 2361236"/>
                <a:gd name="connsiteY3" fmla="*/ 990600 h 990600"/>
                <a:gd name="connsiteX4" fmla="*/ 0 w 2361236"/>
                <a:gd name="connsiteY4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36" h="990600">
                  <a:moveTo>
                    <a:pt x="0" y="0"/>
                  </a:moveTo>
                  <a:lnTo>
                    <a:pt x="2361236" y="0"/>
                  </a:lnTo>
                  <a:lnTo>
                    <a:pt x="2361236" y="495300"/>
                  </a:lnTo>
                  <a:cubicBezTo>
                    <a:pt x="2361236" y="768847"/>
                    <a:pt x="2139483" y="990600"/>
                    <a:pt x="1865936" y="990600"/>
                  </a:cubicBezTo>
                  <a:lnTo>
                    <a:pt x="0" y="990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50000">
                  <a:schemeClr val="accent4">
                    <a:shade val="67500"/>
                    <a:satMod val="115000"/>
                  </a:schemeClr>
                </a:gs>
                <a:gs pos="100000">
                  <a:schemeClr val="accent4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oter Text">
              <a:extLst>
                <a:ext uri="{FF2B5EF4-FFF2-40B4-BE49-F238E27FC236}">
                  <a16:creationId xmlns:a16="http://schemas.microsoft.com/office/drawing/2014/main" id="{BFCCB103-EBB4-406D-9B53-9C0941C4F2B9}"/>
                </a:ext>
              </a:extLst>
            </p:cNvPr>
            <p:cNvSpPr txBox="1"/>
            <p:nvPr/>
          </p:nvSpPr>
          <p:spPr>
            <a:xfrm>
              <a:off x="9256946" y="4525966"/>
              <a:ext cx="1715257" cy="86177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en-GB" sz="1400" dirty="0"/>
                <a:t>Fine-tuned Llama 2 for test generation</a:t>
              </a:r>
              <a:endParaRPr lang="en-US" sz="1400" dirty="0">
                <a:latin typeface="Georgia Pro Light" panose="02040302050405020303" pitchFamily="18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A646177-37AD-43D9-848B-0F8F067B2FB6}"/>
              </a:ext>
            </a:extLst>
          </p:cNvPr>
          <p:cNvGrpSpPr/>
          <p:nvPr/>
        </p:nvGrpSpPr>
        <p:grpSpPr>
          <a:xfrm>
            <a:off x="4913895" y="1291414"/>
            <a:ext cx="1812886" cy="3533743"/>
            <a:chOff x="6200372" y="578885"/>
            <a:chExt cx="2417182" cy="4711657"/>
          </a:xfrm>
        </p:grpSpPr>
        <p:sp>
          <p:nvSpPr>
            <p:cNvPr id="47" name="Right Triangle 46">
              <a:extLst>
                <a:ext uri="{FF2B5EF4-FFF2-40B4-BE49-F238E27FC236}">
                  <a16:creationId xmlns:a16="http://schemas.microsoft.com/office/drawing/2014/main" id="{EBF351CE-4E58-41AC-B80E-B4F194FB0F5E}"/>
                </a:ext>
              </a:extLst>
            </p:cNvPr>
            <p:cNvSpPr/>
            <p:nvPr/>
          </p:nvSpPr>
          <p:spPr>
            <a:xfrm rot="10800000">
              <a:off x="6200372" y="2906550"/>
              <a:ext cx="483269" cy="485023"/>
            </a:xfrm>
            <a:prstGeom prst="rtTriangl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89E6C52-C736-40B4-B613-4AC48ED2D93B}"/>
                </a:ext>
              </a:extLst>
            </p:cNvPr>
            <p:cNvGrpSpPr/>
            <p:nvPr/>
          </p:nvGrpSpPr>
          <p:grpSpPr>
            <a:xfrm>
              <a:off x="6683642" y="578885"/>
              <a:ext cx="621848" cy="4711657"/>
              <a:chOff x="5867399" y="1386681"/>
              <a:chExt cx="683871" cy="5181600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AD72FC3-EF55-4C2D-9A2A-C25AFEDCD755}"/>
                  </a:ext>
                </a:extLst>
              </p:cNvPr>
              <p:cNvSpPr/>
              <p:nvPr/>
            </p:nvSpPr>
            <p:spPr>
              <a:xfrm>
                <a:off x="5867400" y="1504709"/>
                <a:ext cx="457200" cy="4945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813A1D2-718F-4D13-B6A2-8A726E044186}"/>
                  </a:ext>
                </a:extLst>
              </p:cNvPr>
              <p:cNvSpPr/>
              <p:nvPr/>
            </p:nvSpPr>
            <p:spPr>
              <a:xfrm>
                <a:off x="5867399" y="1386681"/>
                <a:ext cx="683871" cy="518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8EA43CE1-DB30-4C13-A95C-B0C8D1CA5487}"/>
                </a:ext>
              </a:extLst>
            </p:cNvPr>
            <p:cNvSpPr/>
            <p:nvPr/>
          </p:nvSpPr>
          <p:spPr>
            <a:xfrm>
              <a:off x="6200372" y="2005792"/>
              <a:ext cx="2147084" cy="900758"/>
            </a:xfrm>
            <a:custGeom>
              <a:avLst/>
              <a:gdLst>
                <a:gd name="connsiteX0" fmla="*/ 0 w 2361236"/>
                <a:gd name="connsiteY0" fmla="*/ 0 h 990600"/>
                <a:gd name="connsiteX1" fmla="*/ 2361236 w 2361236"/>
                <a:gd name="connsiteY1" fmla="*/ 0 h 990600"/>
                <a:gd name="connsiteX2" fmla="*/ 2361236 w 2361236"/>
                <a:gd name="connsiteY2" fmla="*/ 495300 h 990600"/>
                <a:gd name="connsiteX3" fmla="*/ 1865936 w 2361236"/>
                <a:gd name="connsiteY3" fmla="*/ 990600 h 990600"/>
                <a:gd name="connsiteX4" fmla="*/ 0 w 2361236"/>
                <a:gd name="connsiteY4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36" h="990600">
                  <a:moveTo>
                    <a:pt x="0" y="0"/>
                  </a:moveTo>
                  <a:lnTo>
                    <a:pt x="2361236" y="0"/>
                  </a:lnTo>
                  <a:lnTo>
                    <a:pt x="2361236" y="495300"/>
                  </a:lnTo>
                  <a:cubicBezTo>
                    <a:pt x="2361236" y="768847"/>
                    <a:pt x="2139483" y="990600"/>
                    <a:pt x="1865936" y="990600"/>
                  </a:cubicBezTo>
                  <a:lnTo>
                    <a:pt x="0" y="990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ooter Text">
              <a:extLst>
                <a:ext uri="{FF2B5EF4-FFF2-40B4-BE49-F238E27FC236}">
                  <a16:creationId xmlns:a16="http://schemas.microsoft.com/office/drawing/2014/main" id="{12534F4F-26FD-4452-99BE-236D31064546}"/>
                </a:ext>
              </a:extLst>
            </p:cNvPr>
            <p:cNvSpPr txBox="1"/>
            <p:nvPr/>
          </p:nvSpPr>
          <p:spPr>
            <a:xfrm>
              <a:off x="6878424" y="3321781"/>
              <a:ext cx="1739130" cy="1149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en-GB" sz="1400" dirty="0"/>
                <a:t>MySQL for storing function definitions and generated tests</a:t>
              </a:r>
              <a:endParaRPr lang="en-US" sz="1400" dirty="0">
                <a:latin typeface="Georgia Pro Light" panose="02040302050405020303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606F474-54CB-4B0A-9974-F27499732672}"/>
              </a:ext>
            </a:extLst>
          </p:cNvPr>
          <p:cNvGrpSpPr/>
          <p:nvPr/>
        </p:nvGrpSpPr>
        <p:grpSpPr>
          <a:xfrm>
            <a:off x="2872143" y="2164456"/>
            <a:ext cx="1843097" cy="3533743"/>
            <a:chOff x="3844544" y="1742941"/>
            <a:chExt cx="2457463" cy="4711657"/>
          </a:xfrm>
        </p:grpSpPr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9103C2FB-7F2C-485D-8111-95AAAC9AB0A5}"/>
                </a:ext>
              </a:extLst>
            </p:cNvPr>
            <p:cNvSpPr/>
            <p:nvPr/>
          </p:nvSpPr>
          <p:spPr>
            <a:xfrm rot="10800000">
              <a:off x="3844544" y="4070607"/>
              <a:ext cx="483269" cy="485023"/>
            </a:xfrm>
            <a:prstGeom prst="rt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C913B1-D83C-4620-AE36-E431385CCE1C}"/>
                </a:ext>
              </a:extLst>
            </p:cNvPr>
            <p:cNvGrpSpPr/>
            <p:nvPr/>
          </p:nvGrpSpPr>
          <p:grpSpPr>
            <a:xfrm>
              <a:off x="4327814" y="1742941"/>
              <a:ext cx="621848" cy="4711657"/>
              <a:chOff x="5867399" y="1386681"/>
              <a:chExt cx="683871" cy="51816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0B37240-9DA0-484C-9FC8-1EC1FC2B18B9}"/>
                  </a:ext>
                </a:extLst>
              </p:cNvPr>
              <p:cNvSpPr/>
              <p:nvPr/>
            </p:nvSpPr>
            <p:spPr>
              <a:xfrm>
                <a:off x="5867400" y="1504709"/>
                <a:ext cx="457200" cy="49455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dist="63500" dir="10800000" sx="86000" sy="86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AB58D56-2769-4D85-8DE1-E8865237A310}"/>
                  </a:ext>
                </a:extLst>
              </p:cNvPr>
              <p:cNvSpPr/>
              <p:nvPr/>
            </p:nvSpPr>
            <p:spPr>
              <a:xfrm>
                <a:off x="5867399" y="1386681"/>
                <a:ext cx="683871" cy="5181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1CD3B810-EBEE-4350-9681-825C29FCC680}"/>
                </a:ext>
              </a:extLst>
            </p:cNvPr>
            <p:cNvSpPr/>
            <p:nvPr/>
          </p:nvSpPr>
          <p:spPr>
            <a:xfrm>
              <a:off x="3844544" y="3169849"/>
              <a:ext cx="2147084" cy="900758"/>
            </a:xfrm>
            <a:custGeom>
              <a:avLst/>
              <a:gdLst>
                <a:gd name="connsiteX0" fmla="*/ 0 w 2361236"/>
                <a:gd name="connsiteY0" fmla="*/ 0 h 990600"/>
                <a:gd name="connsiteX1" fmla="*/ 2361236 w 2361236"/>
                <a:gd name="connsiteY1" fmla="*/ 0 h 990600"/>
                <a:gd name="connsiteX2" fmla="*/ 2361236 w 2361236"/>
                <a:gd name="connsiteY2" fmla="*/ 495300 h 990600"/>
                <a:gd name="connsiteX3" fmla="*/ 1865936 w 2361236"/>
                <a:gd name="connsiteY3" fmla="*/ 990600 h 990600"/>
                <a:gd name="connsiteX4" fmla="*/ 0 w 2361236"/>
                <a:gd name="connsiteY4" fmla="*/ 990600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1236" h="990600">
                  <a:moveTo>
                    <a:pt x="0" y="0"/>
                  </a:moveTo>
                  <a:lnTo>
                    <a:pt x="2361236" y="0"/>
                  </a:lnTo>
                  <a:lnTo>
                    <a:pt x="2361236" y="495300"/>
                  </a:lnTo>
                  <a:cubicBezTo>
                    <a:pt x="2361236" y="768847"/>
                    <a:pt x="2139483" y="990600"/>
                    <a:pt x="1865936" y="990600"/>
                  </a:cubicBezTo>
                  <a:lnTo>
                    <a:pt x="0" y="990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ooter Text">
              <a:extLst>
                <a:ext uri="{FF2B5EF4-FFF2-40B4-BE49-F238E27FC236}">
                  <a16:creationId xmlns:a16="http://schemas.microsoft.com/office/drawing/2014/main" id="{F3B9B5CA-D7D1-4422-8F74-8C5FE3F145E9}"/>
                </a:ext>
              </a:extLst>
            </p:cNvPr>
            <p:cNvSpPr txBox="1"/>
            <p:nvPr/>
          </p:nvSpPr>
          <p:spPr>
            <a:xfrm>
              <a:off x="4579895" y="4433507"/>
              <a:ext cx="1722112" cy="14362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450"/>
                </a:spcBef>
              </a:pPr>
              <a:r>
                <a:rPr lang="en-GB" sz="1400" dirty="0"/>
                <a:t>Spring Boot for API management and communication.</a:t>
              </a:r>
              <a:endParaRPr lang="en-US" sz="1400" dirty="0">
                <a:latin typeface="Georgia Pro Light" panose="02040302050405020303" pitchFamily="18" charset="0"/>
              </a:endParaRPr>
            </a:p>
          </p:txBody>
        </p:sp>
      </p:grpSp>
      <p:sp>
        <p:nvSpPr>
          <p:cNvPr id="2" name="Titel 2">
            <a:extLst>
              <a:ext uri="{FF2B5EF4-FFF2-40B4-BE49-F238E27FC236}">
                <a16:creationId xmlns:a16="http://schemas.microsoft.com/office/drawing/2014/main" id="{A4463212-F3D1-0EDD-7A51-C5655650F662}"/>
              </a:ext>
            </a:extLst>
          </p:cNvPr>
          <p:cNvSpPr txBox="1">
            <a:spLocks/>
          </p:cNvSpPr>
          <p:nvPr/>
        </p:nvSpPr>
        <p:spPr>
          <a:xfrm>
            <a:off x="315911" y="376496"/>
            <a:ext cx="8508999" cy="41036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3200" b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System Architecture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F8AFF7-3BF9-A518-D994-18AF712AE32E}"/>
              </a:ext>
            </a:extLst>
          </p:cNvPr>
          <p:cNvSpPr/>
          <p:nvPr/>
        </p:nvSpPr>
        <p:spPr>
          <a:xfrm flipH="1">
            <a:off x="3028884" y="3431600"/>
            <a:ext cx="132749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spc="450" dirty="0">
                <a:solidFill>
                  <a:schemeClr val="bg1"/>
                </a:solidFill>
                <a:latin typeface="Georgia Pro" panose="02040802050405020203" pitchFamily="18" charset="0"/>
                <a:ea typeface="Adobe Fan Heiti Std B" panose="020B0700000000000000" pitchFamily="34" charset="-128"/>
                <a:cs typeface="Arial" panose="020B0604020202020204" pitchFamily="34" charset="0"/>
              </a:rPr>
              <a:t>Backend</a:t>
            </a:r>
            <a:endParaRPr lang="en-US" sz="1400" b="1" spc="450" dirty="0">
              <a:solidFill>
                <a:schemeClr val="bg1"/>
              </a:solidFill>
              <a:latin typeface="Georgia Pro" panose="02040802050405020203" pitchFamily="18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5F1A9E-1E4F-5445-B077-3E8484286781}"/>
              </a:ext>
            </a:extLst>
          </p:cNvPr>
          <p:cNvSpPr/>
          <p:nvPr/>
        </p:nvSpPr>
        <p:spPr>
          <a:xfrm flipH="1">
            <a:off x="5078985" y="2588083"/>
            <a:ext cx="132749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spc="450" dirty="0">
                <a:solidFill>
                  <a:schemeClr val="bg1"/>
                </a:solidFill>
                <a:latin typeface="Georgia Pro" panose="02040802050405020203" pitchFamily="18" charset="0"/>
                <a:ea typeface="Adobe Fan Heiti Std B" panose="020B0700000000000000" pitchFamily="34" charset="-128"/>
                <a:cs typeface="Arial" panose="020B0604020202020204" pitchFamily="34" charset="0"/>
              </a:rPr>
              <a:t>Database</a:t>
            </a:r>
            <a:endParaRPr lang="en-US" sz="1400" b="1" spc="450" dirty="0">
              <a:solidFill>
                <a:schemeClr val="bg1"/>
              </a:solidFill>
              <a:latin typeface="Georgia Pro" panose="02040802050405020203" pitchFamily="18" charset="0"/>
              <a:ea typeface="Adobe Fan Heiti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7F153-83B7-318C-1438-E03C36153E56}"/>
              </a:ext>
            </a:extLst>
          </p:cNvPr>
          <p:cNvSpPr/>
          <p:nvPr/>
        </p:nvSpPr>
        <p:spPr>
          <a:xfrm flipH="1">
            <a:off x="7136873" y="3437783"/>
            <a:ext cx="132749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400" b="1" spc="450" dirty="0">
                <a:solidFill>
                  <a:schemeClr val="bg1"/>
                </a:solidFill>
                <a:latin typeface="Georgia Pro" panose="02040802050405020203" pitchFamily="18" charset="0"/>
                <a:ea typeface="Adobe Fan Heiti Std B" panose="020B0700000000000000" pitchFamily="34" charset="-128"/>
                <a:cs typeface="Arial" panose="020B0604020202020204" pitchFamily="34" charset="0"/>
              </a:rPr>
              <a:t>AI Model</a:t>
            </a:r>
          </a:p>
        </p:txBody>
      </p:sp>
    </p:spTree>
    <p:extLst>
      <p:ext uri="{BB962C8B-B14F-4D97-AF65-F5344CB8AC3E}">
        <p14:creationId xmlns:p14="http://schemas.microsoft.com/office/powerpoint/2010/main" val="52271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n 25">
            <a:extLst>
              <a:ext uri="{FF2B5EF4-FFF2-40B4-BE49-F238E27FC236}">
                <a16:creationId xmlns:a16="http://schemas.microsoft.com/office/drawing/2014/main" id="{CBB2AC8A-F78B-4F79-7099-F6951F1BB219}"/>
              </a:ext>
            </a:extLst>
          </p:cNvPr>
          <p:cNvSpPr/>
          <p:nvPr/>
        </p:nvSpPr>
        <p:spPr>
          <a:xfrm>
            <a:off x="1866601" y="3304824"/>
            <a:ext cx="3233351" cy="3578822"/>
          </a:xfrm>
          <a:prstGeom prst="can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dirty="0"/>
              <a:t>My SQL</a:t>
            </a:r>
          </a:p>
          <a:p>
            <a:pPr algn="ctr">
              <a:lnSpc>
                <a:spcPct val="114000"/>
              </a:lnSpc>
            </a:pPr>
            <a:endParaRPr lang="en-DE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EF3750-DB7B-02AE-B907-ED1F07DDD461}"/>
              </a:ext>
            </a:extLst>
          </p:cNvPr>
          <p:cNvGrpSpPr/>
          <p:nvPr/>
        </p:nvGrpSpPr>
        <p:grpSpPr>
          <a:xfrm>
            <a:off x="275549" y="239409"/>
            <a:ext cx="4944335" cy="2894573"/>
            <a:chOff x="148280" y="725957"/>
            <a:chExt cx="6091404" cy="28945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431BD6-04DC-A5C1-2894-8498083874EA}"/>
                </a:ext>
              </a:extLst>
            </p:cNvPr>
            <p:cNvSpPr/>
            <p:nvPr/>
          </p:nvSpPr>
          <p:spPr>
            <a:xfrm>
              <a:off x="148280" y="725957"/>
              <a:ext cx="4534931" cy="2894573"/>
            </a:xfrm>
            <a:prstGeom prst="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DE" dirty="0" smtClean="0"/>
                <a:t>React</a:t>
              </a:r>
              <a:r>
                <a:rPr lang="fr-FR" dirty="0" smtClean="0"/>
                <a:t> Vite JS</a:t>
              </a:r>
              <a:endParaRPr lang="en-DE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C66CB87-C99B-9388-583F-23507BEE3DD3}"/>
                </a:ext>
              </a:extLst>
            </p:cNvPr>
            <p:cNvSpPr/>
            <p:nvPr/>
          </p:nvSpPr>
          <p:spPr>
            <a:xfrm>
              <a:off x="284204" y="1241446"/>
              <a:ext cx="1870007" cy="185666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sz="1400" dirty="0"/>
            </a:p>
            <a:p>
              <a:pPr algn="ctr">
                <a:lnSpc>
                  <a:spcPct val="114000"/>
                </a:lnSpc>
              </a:pPr>
              <a:r>
                <a:rPr lang="en-DE" sz="1400" dirty="0" smtClean="0"/>
                <a:t>Components</a:t>
              </a:r>
              <a:endParaRPr lang="fr-FR" sz="1400" dirty="0" smtClean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C01A10-05EA-AB77-4F32-4EBB09D06B35}"/>
                </a:ext>
              </a:extLst>
            </p:cNvPr>
            <p:cNvSpPr/>
            <p:nvPr/>
          </p:nvSpPr>
          <p:spPr>
            <a:xfrm>
              <a:off x="2469394" y="1241445"/>
              <a:ext cx="1898635" cy="185666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sz="1400" dirty="0"/>
            </a:p>
            <a:p>
              <a:pPr algn="ctr">
                <a:lnSpc>
                  <a:spcPct val="114000"/>
                </a:lnSpc>
              </a:pPr>
              <a:r>
                <a:rPr lang="en-DE" sz="1400" dirty="0"/>
                <a:t>Service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501A37-B053-6ECE-412F-A86610C1C844}"/>
                </a:ext>
              </a:extLst>
            </p:cNvPr>
            <p:cNvSpPr/>
            <p:nvPr/>
          </p:nvSpPr>
          <p:spPr>
            <a:xfrm>
              <a:off x="4991652" y="968056"/>
              <a:ext cx="1248032" cy="212536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fr-FR" sz="1600" dirty="0" err="1" smtClean="0"/>
                <a:t>Axios</a:t>
              </a:r>
              <a:endParaRPr lang="fr-FR" sz="1600" dirty="0" smtClean="0"/>
            </a:p>
            <a:p>
              <a:pPr algn="ctr">
                <a:lnSpc>
                  <a:spcPct val="114000"/>
                </a:lnSpc>
              </a:pPr>
              <a:r>
                <a:rPr lang="en-DE" sz="1600" dirty="0" smtClean="0"/>
                <a:t>Http</a:t>
              </a:r>
              <a:endParaRPr lang="en-DE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5B3C2-1E0F-8F72-B38A-22EF6609913D}"/>
              </a:ext>
            </a:extLst>
          </p:cNvPr>
          <p:cNvGrpSpPr/>
          <p:nvPr/>
        </p:nvGrpSpPr>
        <p:grpSpPr>
          <a:xfrm>
            <a:off x="5470242" y="233598"/>
            <a:ext cx="3408407" cy="2894573"/>
            <a:chOff x="4983894" y="923149"/>
            <a:chExt cx="3408407" cy="28945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9AD2D0-14EE-AB93-D6C6-ECBB1E3A5A65}"/>
                </a:ext>
              </a:extLst>
            </p:cNvPr>
            <p:cNvSpPr/>
            <p:nvPr/>
          </p:nvSpPr>
          <p:spPr>
            <a:xfrm>
              <a:off x="4983894" y="923149"/>
              <a:ext cx="3408407" cy="2894573"/>
            </a:xfrm>
            <a:prstGeom prst="rect">
              <a:avLst/>
            </a:prstGeom>
            <a:ln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DE" dirty="0"/>
                <a:t>Spring Boot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64575A-1157-85A4-4156-4C4C7F92B1E4}"/>
                </a:ext>
              </a:extLst>
            </p:cNvPr>
            <p:cNvSpPr/>
            <p:nvPr/>
          </p:nvSpPr>
          <p:spPr>
            <a:xfrm>
              <a:off x="5187779" y="1350769"/>
              <a:ext cx="1678461" cy="120684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sz="1600" dirty="0"/>
            </a:p>
            <a:p>
              <a:pPr algn="ctr">
                <a:lnSpc>
                  <a:spcPct val="114000"/>
                </a:lnSpc>
              </a:pPr>
              <a:r>
                <a:rPr lang="en-DE" sz="1600" dirty="0"/>
                <a:t>Spring Rest-controller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3F2DC2-3BB0-1059-7CC5-1D08EBAA8AE1}"/>
                </a:ext>
              </a:extLst>
            </p:cNvPr>
            <p:cNvSpPr/>
            <p:nvPr/>
          </p:nvSpPr>
          <p:spPr>
            <a:xfrm>
              <a:off x="7314623" y="1369539"/>
              <a:ext cx="909827" cy="1188073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 sz="1600" dirty="0"/>
            </a:p>
            <a:p>
              <a:pPr algn="ctr">
                <a:lnSpc>
                  <a:spcPct val="114000"/>
                </a:lnSpc>
              </a:pPr>
              <a:r>
                <a:rPr lang="en-DE" sz="1600" dirty="0"/>
                <a:t>Spring AI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FCBC78-F614-3F3D-B464-A805BFB3B75E}"/>
                </a:ext>
              </a:extLst>
            </p:cNvPr>
            <p:cNvSpPr/>
            <p:nvPr/>
          </p:nvSpPr>
          <p:spPr>
            <a:xfrm>
              <a:off x="5187779" y="2953707"/>
              <a:ext cx="1678461" cy="739879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DE" sz="1600" dirty="0" smtClean="0"/>
                <a:t>Spring </a:t>
              </a:r>
              <a:r>
                <a:rPr lang="en-DE" sz="1600" dirty="0"/>
                <a:t>JPA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E72BFA-F798-905F-AB2A-00C2A4008611}"/>
              </a:ext>
            </a:extLst>
          </p:cNvPr>
          <p:cNvCxnSpPr>
            <a:cxnSpLocks/>
          </p:cNvCxnSpPr>
          <p:nvPr/>
        </p:nvCxnSpPr>
        <p:spPr>
          <a:xfrm flipV="1">
            <a:off x="3736269" y="1099638"/>
            <a:ext cx="2012387" cy="3042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9D318B-360B-1818-5DCB-165899C88518}"/>
              </a:ext>
            </a:extLst>
          </p:cNvPr>
          <p:cNvCxnSpPr/>
          <p:nvPr/>
        </p:nvCxnSpPr>
        <p:spPr>
          <a:xfrm flipH="1">
            <a:off x="3736269" y="1403927"/>
            <a:ext cx="2012388" cy="397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3521E2C-8205-37C1-D501-51FD392DBCA5}"/>
              </a:ext>
            </a:extLst>
          </p:cNvPr>
          <p:cNvSpPr/>
          <p:nvPr/>
        </p:nvSpPr>
        <p:spPr>
          <a:xfrm>
            <a:off x="1931446" y="4430626"/>
            <a:ext cx="1363684" cy="228421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sz="1400" b="1" dirty="0"/>
              <a:t>Message</a:t>
            </a:r>
          </a:p>
          <a:p>
            <a:pPr algn="ctr">
              <a:lnSpc>
                <a:spcPct val="114000"/>
              </a:lnSpc>
            </a:pPr>
            <a:r>
              <a:rPr lang="en-GB" sz="1400" dirty="0"/>
              <a:t>I</a:t>
            </a:r>
            <a:r>
              <a:rPr lang="en-DE" sz="1400" dirty="0"/>
              <a:t>d: Long </a:t>
            </a:r>
            <a:r>
              <a:rPr lang="fr-FR" sz="1400" dirty="0" smtClean="0"/>
              <a:t>Sender:</a:t>
            </a:r>
            <a:r>
              <a:rPr lang="en-DE" sz="1400" dirty="0" smtClean="0"/>
              <a:t>sender</a:t>
            </a:r>
            <a:r>
              <a:rPr lang="en-DE" sz="1400" dirty="0"/>
              <a:t>{’AI’, ‘user’}</a:t>
            </a:r>
          </a:p>
          <a:p>
            <a:pPr algn="ctr">
              <a:lnSpc>
                <a:spcPct val="114000"/>
              </a:lnSpc>
            </a:pPr>
            <a:r>
              <a:rPr lang="en-DE" sz="1400" dirty="0"/>
              <a:t>Content: String</a:t>
            </a:r>
          </a:p>
          <a:p>
            <a:pPr algn="ctr">
              <a:lnSpc>
                <a:spcPct val="114000"/>
              </a:lnSpc>
            </a:pPr>
            <a:r>
              <a:rPr lang="en-DE" sz="1400" dirty="0"/>
              <a:t>Chat: chat</a:t>
            </a:r>
          </a:p>
          <a:p>
            <a:pPr algn="ctr">
              <a:lnSpc>
                <a:spcPct val="114000"/>
              </a:lnSpc>
            </a:pPr>
            <a:r>
              <a:rPr lang="en-GB" sz="1400" dirty="0"/>
              <a:t>P</a:t>
            </a:r>
            <a:r>
              <a:rPr lang="en-DE" sz="1400" dirty="0" smtClean="0"/>
              <a:t>osted_A</a:t>
            </a:r>
            <a:r>
              <a:rPr lang="fr-FR" sz="1400" dirty="0" smtClean="0"/>
              <a:t>t</a:t>
            </a:r>
            <a:r>
              <a:rPr lang="en-DE" sz="1400" dirty="0" smtClean="0"/>
              <a:t>:</a:t>
            </a:r>
            <a:r>
              <a:rPr lang="fr-FR" sz="1400" dirty="0" smtClean="0"/>
              <a:t> LDT</a:t>
            </a:r>
            <a:endParaRPr lang="en-DE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FC1928-4B5E-79D7-E827-900108896E30}"/>
              </a:ext>
            </a:extLst>
          </p:cNvPr>
          <p:cNvSpPr/>
          <p:nvPr/>
        </p:nvSpPr>
        <p:spPr>
          <a:xfrm>
            <a:off x="3736269" y="4418562"/>
            <a:ext cx="1363683" cy="22842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sz="1400" b="1" dirty="0"/>
              <a:t>Chat</a:t>
            </a:r>
          </a:p>
          <a:p>
            <a:pPr algn="ctr">
              <a:lnSpc>
                <a:spcPct val="114000"/>
              </a:lnSpc>
            </a:pPr>
            <a:r>
              <a:rPr lang="en-GB" sz="1400" dirty="0"/>
              <a:t>I</a:t>
            </a:r>
            <a:r>
              <a:rPr lang="en-DE" sz="1400" dirty="0"/>
              <a:t>d: long</a:t>
            </a:r>
          </a:p>
          <a:p>
            <a:pPr algn="ctr">
              <a:lnSpc>
                <a:spcPct val="114000"/>
              </a:lnSpc>
            </a:pPr>
            <a:r>
              <a:rPr lang="en-GB" sz="1400" dirty="0"/>
              <a:t>T</a:t>
            </a:r>
            <a:r>
              <a:rPr lang="en-DE" sz="1400" dirty="0"/>
              <a:t>itle: String</a:t>
            </a:r>
          </a:p>
          <a:p>
            <a:pPr algn="ctr">
              <a:lnSpc>
                <a:spcPct val="114000"/>
              </a:lnSpc>
            </a:pPr>
            <a:r>
              <a:rPr lang="en-GB" sz="1400" dirty="0"/>
              <a:t>M</a:t>
            </a:r>
            <a:r>
              <a:rPr lang="en-DE" sz="1400" dirty="0" smtClean="0"/>
              <a:t>essage</a:t>
            </a:r>
            <a:r>
              <a:rPr lang="fr-FR" sz="1400" dirty="0" smtClean="0"/>
              <a:t>s</a:t>
            </a:r>
            <a:r>
              <a:rPr lang="en-DE" sz="1400" dirty="0" smtClean="0"/>
              <a:t>:List&lt;messag</a:t>
            </a:r>
            <a:r>
              <a:rPr lang="fr-FR" sz="1400" dirty="0" smtClean="0"/>
              <a:t>e</a:t>
            </a:r>
            <a:r>
              <a:rPr lang="en-DE" sz="1400" dirty="0" smtClean="0"/>
              <a:t>&gt;</a:t>
            </a:r>
            <a:endParaRPr lang="en-DE" sz="1400" dirty="0"/>
          </a:p>
          <a:p>
            <a:pPr algn="ctr">
              <a:lnSpc>
                <a:spcPct val="114000"/>
              </a:lnSpc>
            </a:pPr>
            <a:r>
              <a:rPr lang="en-GB" sz="1400" dirty="0"/>
              <a:t>C</a:t>
            </a:r>
            <a:r>
              <a:rPr lang="en-DE" sz="1400" dirty="0" smtClean="0"/>
              <a:t>reated_at:</a:t>
            </a:r>
            <a:r>
              <a:rPr lang="fr-FR" sz="1400" dirty="0" smtClean="0"/>
              <a:t> LDT</a:t>
            </a:r>
            <a:endParaRPr lang="en-DE" sz="1400" dirty="0"/>
          </a:p>
          <a:p>
            <a:pPr algn="ctr">
              <a:lnSpc>
                <a:spcPct val="114000"/>
              </a:lnSpc>
            </a:pPr>
            <a:r>
              <a:rPr lang="en-DE" sz="1400" dirty="0"/>
              <a:t>updated_at</a:t>
            </a:r>
            <a:r>
              <a:rPr lang="en-DE" sz="1400" dirty="0" smtClean="0"/>
              <a:t>:</a:t>
            </a:r>
            <a:endParaRPr lang="fr-FR" sz="1400" dirty="0" smtClean="0"/>
          </a:p>
          <a:p>
            <a:pPr algn="ctr">
              <a:lnSpc>
                <a:spcPct val="114000"/>
              </a:lnSpc>
            </a:pPr>
            <a:r>
              <a:rPr lang="fr-FR" sz="1400" dirty="0" smtClean="0"/>
              <a:t>LDT</a:t>
            </a:r>
            <a:endParaRPr lang="en-DE" sz="1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998F09-BEB9-45B9-0DED-E7A2C9B43CE7}"/>
              </a:ext>
            </a:extLst>
          </p:cNvPr>
          <p:cNvCxnSpPr>
            <a:stCxn id="17" idx="1"/>
          </p:cNvCxnSpPr>
          <p:nvPr/>
        </p:nvCxnSpPr>
        <p:spPr>
          <a:xfrm flipH="1">
            <a:off x="3295130" y="2634096"/>
            <a:ext cx="2378997" cy="1474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7C0D1D-BFB9-C0B8-A1AB-17D1766BBB5A}"/>
              </a:ext>
            </a:extLst>
          </p:cNvPr>
          <p:cNvCxnSpPr>
            <a:cxnSpLocks/>
          </p:cNvCxnSpPr>
          <p:nvPr/>
        </p:nvCxnSpPr>
        <p:spPr>
          <a:xfrm flipV="1">
            <a:off x="3552577" y="2846348"/>
            <a:ext cx="2121550" cy="1262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0F293-1916-2E37-179F-2421E506EC6F}"/>
              </a:ext>
            </a:extLst>
          </p:cNvPr>
          <p:cNvSpPr/>
          <p:nvPr/>
        </p:nvSpPr>
        <p:spPr>
          <a:xfrm>
            <a:off x="6362353" y="4131794"/>
            <a:ext cx="2271946" cy="1348342"/>
          </a:xfrm>
          <a:prstGeom prst="rect">
            <a:avLst/>
          </a:prstGeom>
          <a:solidFill>
            <a:schemeClr val="accent3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sz="1600" dirty="0"/>
          </a:p>
          <a:p>
            <a:pPr algn="ctr">
              <a:lnSpc>
                <a:spcPct val="114000"/>
              </a:lnSpc>
            </a:pPr>
            <a:r>
              <a:rPr lang="en-DE" dirty="0"/>
              <a:t>AI Model:</a:t>
            </a:r>
          </a:p>
          <a:p>
            <a:pPr algn="ctr">
              <a:lnSpc>
                <a:spcPct val="114000"/>
              </a:lnSpc>
            </a:pPr>
            <a:r>
              <a:rPr lang="en-DE" sz="1600" dirty="0"/>
              <a:t>Llama 2 finetuned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310090-95D8-25AD-79B3-39F7EA8AF6A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7498326" y="1868061"/>
            <a:ext cx="546547" cy="2263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96460A-4CBA-6308-1365-1FEBBA101A3E}"/>
              </a:ext>
            </a:extLst>
          </p:cNvPr>
          <p:cNvCxnSpPr/>
          <p:nvPr/>
        </p:nvCxnSpPr>
        <p:spPr>
          <a:xfrm flipV="1">
            <a:off x="7800971" y="1868061"/>
            <a:ext cx="622593" cy="2263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Connecteur droit avec flèche 2"/>
          <p:cNvCxnSpPr>
            <a:stCxn id="24" idx="3"/>
            <a:endCxn id="25" idx="1"/>
          </p:cNvCxnSpPr>
          <p:nvPr/>
        </p:nvCxnSpPr>
        <p:spPr>
          <a:xfrm flipV="1">
            <a:off x="3295130" y="5560667"/>
            <a:ext cx="441139" cy="12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6105236" y="1868061"/>
            <a:ext cx="9237" cy="396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H="1" flipV="1">
            <a:off x="6705600" y="1868061"/>
            <a:ext cx="18473" cy="396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7352588" y="942109"/>
            <a:ext cx="448383" cy="92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/>
          <p:nvPr/>
        </p:nvCxnSpPr>
        <p:spPr>
          <a:xfrm flipH="1">
            <a:off x="7352588" y="1471966"/>
            <a:ext cx="4483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9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2">
            <a:extLst>
              <a:ext uri="{FF2B5EF4-FFF2-40B4-BE49-F238E27FC236}">
                <a16:creationId xmlns:a16="http://schemas.microsoft.com/office/drawing/2014/main" id="{900B0B80-656E-1B76-7917-D5573A05D5B0}"/>
              </a:ext>
            </a:extLst>
          </p:cNvPr>
          <p:cNvSpPr txBox="1">
            <a:spLocks/>
          </p:cNvSpPr>
          <p:nvPr/>
        </p:nvSpPr>
        <p:spPr>
          <a:xfrm>
            <a:off x="315911" y="376496"/>
            <a:ext cx="8508999" cy="41036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3200" b="1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System Architecture</a:t>
            </a:r>
            <a:endParaRPr lang="en-D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C5A7F2-8473-AD70-F06A-D8FF3CC6D55C}"/>
              </a:ext>
            </a:extLst>
          </p:cNvPr>
          <p:cNvGrpSpPr/>
          <p:nvPr/>
        </p:nvGrpSpPr>
        <p:grpSpPr>
          <a:xfrm>
            <a:off x="50247" y="2381820"/>
            <a:ext cx="9040326" cy="3100640"/>
            <a:chOff x="0" y="2678382"/>
            <a:chExt cx="9040326" cy="3100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3996FF-7109-5145-BE15-07BF8DB3F986}"/>
                </a:ext>
              </a:extLst>
            </p:cNvPr>
            <p:cNvGrpSpPr/>
            <p:nvPr/>
          </p:nvGrpSpPr>
          <p:grpSpPr>
            <a:xfrm>
              <a:off x="0" y="2678382"/>
              <a:ext cx="9040326" cy="3100640"/>
              <a:chOff x="300321" y="1726912"/>
              <a:chExt cx="9040326" cy="3100640"/>
            </a:xfrm>
          </p:grpSpPr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0836A0BD-F269-8475-ED13-2D6577CB5A65}"/>
                  </a:ext>
                </a:extLst>
              </p:cNvPr>
              <p:cNvGrpSpPr/>
              <p:nvPr/>
            </p:nvGrpSpPr>
            <p:grpSpPr>
              <a:xfrm>
                <a:off x="300321" y="1726912"/>
                <a:ext cx="7562227" cy="3100640"/>
                <a:chOff x="1054516" y="1884478"/>
                <a:chExt cx="10082969" cy="4134187"/>
              </a:xfrm>
            </p:grpSpPr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DA8DA2BD-526D-8F27-00BD-8334726AF3B3}"/>
                    </a:ext>
                  </a:extLst>
                </p:cNvPr>
                <p:cNvGrpSpPr/>
                <p:nvPr/>
              </p:nvGrpSpPr>
              <p:grpSpPr>
                <a:xfrm>
                  <a:off x="1054516" y="1884478"/>
                  <a:ext cx="10082969" cy="4134187"/>
                  <a:chOff x="977706" y="1884478"/>
                  <a:chExt cx="10082969" cy="4134187"/>
                </a:xfrm>
              </p:grpSpPr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44F22863-2F15-5204-E822-9784057F13B4}"/>
                      </a:ext>
                    </a:extLst>
                  </p:cNvPr>
                  <p:cNvSpPr/>
                  <p:nvPr/>
                </p:nvSpPr>
                <p:spPr>
                  <a:xfrm>
                    <a:off x="977706" y="2877076"/>
                    <a:ext cx="2190958" cy="1075599"/>
                  </a:xfrm>
                  <a:custGeom>
                    <a:avLst/>
                    <a:gdLst>
                      <a:gd name="connsiteX0" fmla="*/ -245 w 2190958"/>
                      <a:gd name="connsiteY0" fmla="*/ 1075381 h 1075599"/>
                      <a:gd name="connsiteX1" fmla="*/ 1115303 w 2190958"/>
                      <a:gd name="connsiteY1" fmla="*/ -30 h 1075599"/>
                      <a:gd name="connsiteX2" fmla="*/ 2190714 w 2190958"/>
                      <a:gd name="connsiteY2" fmla="*/ 1075381 h 1075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958" h="1075599">
                        <a:moveTo>
                          <a:pt x="-245" y="1075381"/>
                        </a:moveTo>
                        <a:cubicBezTo>
                          <a:pt x="10855" y="470359"/>
                          <a:pt x="510281" y="-11130"/>
                          <a:pt x="1115303" y="-30"/>
                        </a:cubicBezTo>
                        <a:cubicBezTo>
                          <a:pt x="1704704" y="10776"/>
                          <a:pt x="2179909" y="485980"/>
                          <a:pt x="2190714" y="1075381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73EE98C5-1E2B-02E8-AF38-48E5D0299274}"/>
                      </a:ext>
                    </a:extLst>
                  </p:cNvPr>
                  <p:cNvSpPr/>
                  <p:nvPr/>
                </p:nvSpPr>
                <p:spPr>
                  <a:xfrm>
                    <a:off x="1193825" y="3073130"/>
                    <a:ext cx="1756883" cy="2945535"/>
                  </a:xfrm>
                  <a:custGeom>
                    <a:avLst/>
                    <a:gdLst>
                      <a:gd name="connsiteX0" fmla="*/ 878197 w 1756883"/>
                      <a:gd name="connsiteY0" fmla="*/ -218 h 2945535"/>
                      <a:gd name="connsiteX1" fmla="*/ -245 w 1756883"/>
                      <a:gd name="connsiteY1" fmla="*/ 878224 h 2945535"/>
                      <a:gd name="connsiteX2" fmla="*/ -245 w 1756883"/>
                      <a:gd name="connsiteY2" fmla="*/ 2066877 h 2945535"/>
                      <a:gd name="connsiteX3" fmla="*/ 878197 w 1756883"/>
                      <a:gd name="connsiteY3" fmla="*/ 2945318 h 2945535"/>
                      <a:gd name="connsiteX4" fmla="*/ 1756638 w 1756883"/>
                      <a:gd name="connsiteY4" fmla="*/ 2066877 h 2945535"/>
                      <a:gd name="connsiteX5" fmla="*/ 1756638 w 1756883"/>
                      <a:gd name="connsiteY5" fmla="*/ 876754 h 2945535"/>
                      <a:gd name="connsiteX6" fmla="*/ 878197 w 1756883"/>
                      <a:gd name="connsiteY6" fmla="*/ -218 h 294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56883" h="2945535">
                        <a:moveTo>
                          <a:pt x="878197" y="-218"/>
                        </a:moveTo>
                        <a:cubicBezTo>
                          <a:pt x="393032" y="-218"/>
                          <a:pt x="-245" y="393059"/>
                          <a:pt x="-245" y="878224"/>
                        </a:cubicBezTo>
                        <a:lnTo>
                          <a:pt x="-245" y="2066877"/>
                        </a:lnTo>
                        <a:cubicBezTo>
                          <a:pt x="-245" y="2552041"/>
                          <a:pt x="393032" y="2945318"/>
                          <a:pt x="878197" y="2945318"/>
                        </a:cubicBezTo>
                        <a:cubicBezTo>
                          <a:pt x="1363362" y="2945318"/>
                          <a:pt x="1756638" y="2552041"/>
                          <a:pt x="1756638" y="2066877"/>
                        </a:cubicBezTo>
                        <a:lnTo>
                          <a:pt x="1756638" y="876754"/>
                        </a:lnTo>
                        <a:cubicBezTo>
                          <a:pt x="1755830" y="392178"/>
                          <a:pt x="1362773" y="-218"/>
                          <a:pt x="878197" y="-218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71E62F93-EFAB-5363-6B53-EBDBDA142D16}"/>
                      </a:ext>
                    </a:extLst>
                  </p:cNvPr>
                  <p:cNvSpPr/>
                  <p:nvPr/>
                </p:nvSpPr>
                <p:spPr>
                  <a:xfrm>
                    <a:off x="1484556" y="3364964"/>
                    <a:ext cx="1175421" cy="1175420"/>
                  </a:xfrm>
                  <a:custGeom>
                    <a:avLst/>
                    <a:gdLst>
                      <a:gd name="connsiteX0" fmla="*/ 1175421 w 1175421"/>
                      <a:gd name="connsiteY0" fmla="*/ 587711 h 1175420"/>
                      <a:gd name="connsiteX1" fmla="*/ 587711 w 1175421"/>
                      <a:gd name="connsiteY1" fmla="*/ 1175421 h 1175420"/>
                      <a:gd name="connsiteX2" fmla="*/ 0 w 1175421"/>
                      <a:gd name="connsiteY2" fmla="*/ 587711 h 1175420"/>
                      <a:gd name="connsiteX3" fmla="*/ 587711 w 1175421"/>
                      <a:gd name="connsiteY3" fmla="*/ 0 h 1175420"/>
                      <a:gd name="connsiteX4" fmla="*/ 1175421 w 1175421"/>
                      <a:gd name="connsiteY4" fmla="*/ 587711 h 117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421" h="1175420">
                        <a:moveTo>
                          <a:pt x="1175421" y="587711"/>
                        </a:moveTo>
                        <a:cubicBezTo>
                          <a:pt x="1175421" y="912294"/>
                          <a:pt x="912294" y="1175421"/>
                          <a:pt x="587711" y="1175421"/>
                        </a:cubicBezTo>
                        <a:cubicBezTo>
                          <a:pt x="263127" y="1175421"/>
                          <a:pt x="0" y="912294"/>
                          <a:pt x="0" y="587711"/>
                        </a:cubicBezTo>
                        <a:cubicBezTo>
                          <a:pt x="0" y="263127"/>
                          <a:pt x="263127" y="0"/>
                          <a:pt x="587711" y="0"/>
                        </a:cubicBezTo>
                        <a:cubicBezTo>
                          <a:pt x="912294" y="0"/>
                          <a:pt x="1175421" y="263127"/>
                          <a:pt x="1175421" y="5877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046DA8CB-1BDE-9B99-0554-EA21A120D6BF}"/>
                      </a:ext>
                    </a:extLst>
                  </p:cNvPr>
                  <p:cNvSpPr txBox="1"/>
                  <p:nvPr/>
                </p:nvSpPr>
                <p:spPr>
                  <a:xfrm>
                    <a:off x="1707222" y="3655990"/>
                    <a:ext cx="680101" cy="6241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IN" sz="2442" b="1" dirty="0">
                        <a:ln/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  <a:cs typeface="Arial"/>
                        <a:sym typeface="Arial"/>
                        <a:rtl val="0"/>
                      </a:rPr>
                      <a:t>01</a:t>
                    </a:r>
                  </a:p>
                </p:txBody>
              </p:sp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9E422695-5A9E-D48B-7325-3C298A98B76B}"/>
                      </a:ext>
                    </a:extLst>
                  </p:cNvPr>
                  <p:cNvSpPr/>
                  <p:nvPr/>
                </p:nvSpPr>
                <p:spPr>
                  <a:xfrm>
                    <a:off x="6898726" y="3950102"/>
                    <a:ext cx="2191340" cy="1115734"/>
                  </a:xfrm>
                  <a:custGeom>
                    <a:avLst/>
                    <a:gdLst>
                      <a:gd name="connsiteX0" fmla="*/ 2190907 w 2191340"/>
                      <a:gd name="connsiteY0" fmla="*/ -218 h 1115734"/>
                      <a:gd name="connsiteX1" fmla="*/ 1115496 w 2191340"/>
                      <a:gd name="connsiteY1" fmla="*/ 1115330 h 1115734"/>
                      <a:gd name="connsiteX2" fmla="*/ -51 w 2191340"/>
                      <a:gd name="connsiteY2" fmla="*/ 39919 h 1115734"/>
                      <a:gd name="connsiteX3" fmla="*/ -51 w 2191340"/>
                      <a:gd name="connsiteY3" fmla="*/ -218 h 1115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91340" h="1115734">
                        <a:moveTo>
                          <a:pt x="2190907" y="-218"/>
                        </a:moveTo>
                        <a:cubicBezTo>
                          <a:pt x="2202007" y="604804"/>
                          <a:pt x="1720518" y="1104230"/>
                          <a:pt x="1115496" y="1115330"/>
                        </a:cubicBezTo>
                        <a:cubicBezTo>
                          <a:pt x="510473" y="1126393"/>
                          <a:pt x="11049" y="644941"/>
                          <a:pt x="-51" y="39919"/>
                        </a:cubicBezTo>
                        <a:cubicBezTo>
                          <a:pt x="-309" y="26540"/>
                          <a:pt x="-309" y="13161"/>
                          <a:pt x="-51" y="-21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A778D28C-578B-1D40-8EBB-C994276DFD56}"/>
                      </a:ext>
                    </a:extLst>
                  </p:cNvPr>
                  <p:cNvSpPr/>
                  <p:nvPr/>
                </p:nvSpPr>
                <p:spPr>
                  <a:xfrm>
                    <a:off x="7116140" y="1884478"/>
                    <a:ext cx="1756884" cy="2945535"/>
                  </a:xfrm>
                  <a:custGeom>
                    <a:avLst/>
                    <a:gdLst>
                      <a:gd name="connsiteX0" fmla="*/ 878198 w 1756884"/>
                      <a:gd name="connsiteY0" fmla="*/ 2945318 h 2945535"/>
                      <a:gd name="connsiteX1" fmla="*/ 1756640 w 1756884"/>
                      <a:gd name="connsiteY1" fmla="*/ 2066877 h 2945535"/>
                      <a:gd name="connsiteX2" fmla="*/ 1756640 w 1756884"/>
                      <a:gd name="connsiteY2" fmla="*/ 878224 h 2945535"/>
                      <a:gd name="connsiteX3" fmla="*/ 878198 w 1756884"/>
                      <a:gd name="connsiteY3" fmla="*/ -218 h 2945535"/>
                      <a:gd name="connsiteX4" fmla="*/ -244 w 1756884"/>
                      <a:gd name="connsiteY4" fmla="*/ 878224 h 2945535"/>
                      <a:gd name="connsiteX5" fmla="*/ -244 w 1756884"/>
                      <a:gd name="connsiteY5" fmla="*/ 2065406 h 2945535"/>
                      <a:gd name="connsiteX6" fmla="*/ 876727 w 1756884"/>
                      <a:gd name="connsiteY6" fmla="*/ 2945318 h 2945535"/>
                      <a:gd name="connsiteX7" fmla="*/ 878198 w 1756884"/>
                      <a:gd name="connsiteY7" fmla="*/ 2945318 h 294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56884" h="2945535">
                        <a:moveTo>
                          <a:pt x="878198" y="2945318"/>
                        </a:moveTo>
                        <a:cubicBezTo>
                          <a:pt x="1363362" y="2945318"/>
                          <a:pt x="1756640" y="2552041"/>
                          <a:pt x="1756640" y="2066877"/>
                        </a:cubicBezTo>
                        <a:lnTo>
                          <a:pt x="1756640" y="878224"/>
                        </a:lnTo>
                        <a:cubicBezTo>
                          <a:pt x="1756640" y="393059"/>
                          <a:pt x="1363362" y="-218"/>
                          <a:pt x="878198" y="-218"/>
                        </a:cubicBezTo>
                        <a:cubicBezTo>
                          <a:pt x="393033" y="-218"/>
                          <a:pt x="-244" y="393059"/>
                          <a:pt x="-244" y="878224"/>
                        </a:cubicBezTo>
                        <a:lnTo>
                          <a:pt x="-244" y="2065406"/>
                        </a:lnTo>
                        <a:cubicBezTo>
                          <a:pt x="-1052" y="2550571"/>
                          <a:pt x="391564" y="2944509"/>
                          <a:pt x="876727" y="2945318"/>
                        </a:cubicBezTo>
                        <a:cubicBezTo>
                          <a:pt x="877205" y="2945318"/>
                          <a:pt x="877720" y="2945318"/>
                          <a:pt x="878198" y="2945318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B4DD0734-7AB6-E3EE-29E9-FEDA220DAD37}"/>
                      </a:ext>
                    </a:extLst>
                  </p:cNvPr>
                  <p:cNvSpPr/>
                  <p:nvPr/>
                </p:nvSpPr>
                <p:spPr>
                  <a:xfrm>
                    <a:off x="7406872" y="3362759"/>
                    <a:ext cx="1175421" cy="1175420"/>
                  </a:xfrm>
                  <a:custGeom>
                    <a:avLst/>
                    <a:gdLst>
                      <a:gd name="connsiteX0" fmla="*/ 1175421 w 1175421"/>
                      <a:gd name="connsiteY0" fmla="*/ 587710 h 1175420"/>
                      <a:gd name="connsiteX1" fmla="*/ 587710 w 1175421"/>
                      <a:gd name="connsiteY1" fmla="*/ 1175421 h 1175420"/>
                      <a:gd name="connsiteX2" fmla="*/ -1 w 1175421"/>
                      <a:gd name="connsiteY2" fmla="*/ 587710 h 1175420"/>
                      <a:gd name="connsiteX3" fmla="*/ 587710 w 1175421"/>
                      <a:gd name="connsiteY3" fmla="*/ 0 h 1175420"/>
                      <a:gd name="connsiteX4" fmla="*/ 1175421 w 1175421"/>
                      <a:gd name="connsiteY4" fmla="*/ 587710 h 117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421" h="1175420">
                        <a:moveTo>
                          <a:pt x="1175421" y="587710"/>
                        </a:moveTo>
                        <a:cubicBezTo>
                          <a:pt x="1175421" y="912294"/>
                          <a:pt x="912294" y="1175421"/>
                          <a:pt x="587710" y="1175421"/>
                        </a:cubicBezTo>
                        <a:cubicBezTo>
                          <a:pt x="263126" y="1175421"/>
                          <a:pt x="-1" y="912294"/>
                          <a:pt x="-1" y="587710"/>
                        </a:cubicBezTo>
                        <a:cubicBezTo>
                          <a:pt x="-1" y="263127"/>
                          <a:pt x="263126" y="0"/>
                          <a:pt x="587710" y="0"/>
                        </a:cubicBezTo>
                        <a:cubicBezTo>
                          <a:pt x="912294" y="0"/>
                          <a:pt x="1175421" y="263127"/>
                          <a:pt x="1175421" y="5877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5839CF4-348A-B349-AA1A-C1D0FE855372}"/>
                      </a:ext>
                    </a:extLst>
                  </p:cNvPr>
                  <p:cNvSpPr txBox="1"/>
                  <p:nvPr/>
                </p:nvSpPr>
                <p:spPr>
                  <a:xfrm>
                    <a:off x="7625343" y="3655990"/>
                    <a:ext cx="739947" cy="6241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IN" sz="2442" b="1">
                        <a:ln/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  <a:cs typeface="Arial"/>
                        <a:sym typeface="Arial"/>
                        <a:rtl val="0"/>
                      </a:rPr>
                      <a:t>04</a:t>
                    </a:r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26399D78-848A-6F4A-07A8-E5BD2C7449DA}"/>
                      </a:ext>
                    </a:extLst>
                  </p:cNvPr>
                  <p:cNvSpPr/>
                  <p:nvPr/>
                </p:nvSpPr>
                <p:spPr>
                  <a:xfrm>
                    <a:off x="4925181" y="2877076"/>
                    <a:ext cx="2190959" cy="1075599"/>
                  </a:xfrm>
                  <a:custGeom>
                    <a:avLst/>
                    <a:gdLst>
                      <a:gd name="connsiteX0" fmla="*/ -245 w 2190959"/>
                      <a:gd name="connsiteY0" fmla="*/ 1075381 h 1075599"/>
                      <a:gd name="connsiteX1" fmla="*/ 1115303 w 2190959"/>
                      <a:gd name="connsiteY1" fmla="*/ -30 h 1075599"/>
                      <a:gd name="connsiteX2" fmla="*/ 2190715 w 2190959"/>
                      <a:gd name="connsiteY2" fmla="*/ 1075381 h 1075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959" h="1075599">
                        <a:moveTo>
                          <a:pt x="-245" y="1075381"/>
                        </a:moveTo>
                        <a:cubicBezTo>
                          <a:pt x="10855" y="470359"/>
                          <a:pt x="510281" y="-11130"/>
                          <a:pt x="1115303" y="-30"/>
                        </a:cubicBezTo>
                        <a:cubicBezTo>
                          <a:pt x="1704704" y="10776"/>
                          <a:pt x="2179909" y="485980"/>
                          <a:pt x="2190715" y="1075381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EB7649C2-4AC5-6436-985A-529643EDB962}"/>
                      </a:ext>
                    </a:extLst>
                  </p:cNvPr>
                  <p:cNvSpPr/>
                  <p:nvPr/>
                </p:nvSpPr>
                <p:spPr>
                  <a:xfrm>
                    <a:off x="5142035" y="3073130"/>
                    <a:ext cx="1757251" cy="2926464"/>
                  </a:xfrm>
                  <a:custGeom>
                    <a:avLst/>
                    <a:gdLst>
                      <a:gd name="connsiteX0" fmla="*/ 878198 w 1757251"/>
                      <a:gd name="connsiteY0" fmla="*/ -218 h 2926464"/>
                      <a:gd name="connsiteX1" fmla="*/ -245 w 1757251"/>
                      <a:gd name="connsiteY1" fmla="*/ 876754 h 2926464"/>
                      <a:gd name="connsiteX2" fmla="*/ -245 w 1757251"/>
                      <a:gd name="connsiteY2" fmla="*/ 2065406 h 2926464"/>
                      <a:gd name="connsiteX3" fmla="*/ 896354 w 1757251"/>
                      <a:gd name="connsiteY3" fmla="*/ 2926059 h 2926464"/>
                      <a:gd name="connsiteX4" fmla="*/ 1757006 w 1757251"/>
                      <a:gd name="connsiteY4" fmla="*/ 2065406 h 2926464"/>
                      <a:gd name="connsiteX5" fmla="*/ 1757006 w 1757251"/>
                      <a:gd name="connsiteY5" fmla="*/ 876754 h 2926464"/>
                      <a:gd name="connsiteX6" fmla="*/ 878198 w 1757251"/>
                      <a:gd name="connsiteY6" fmla="*/ -218 h 2926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57251" h="2926464">
                        <a:moveTo>
                          <a:pt x="878198" y="-218"/>
                        </a:moveTo>
                        <a:cubicBezTo>
                          <a:pt x="393621" y="-218"/>
                          <a:pt x="564" y="392178"/>
                          <a:pt x="-245" y="876754"/>
                        </a:cubicBezTo>
                        <a:lnTo>
                          <a:pt x="-245" y="2065406"/>
                        </a:lnTo>
                        <a:cubicBezTo>
                          <a:pt x="9680" y="2550644"/>
                          <a:pt x="411116" y="2935983"/>
                          <a:pt x="896354" y="2926059"/>
                        </a:cubicBezTo>
                        <a:cubicBezTo>
                          <a:pt x="1367625" y="2916429"/>
                          <a:pt x="1747377" y="2536677"/>
                          <a:pt x="1757006" y="2065406"/>
                        </a:cubicBezTo>
                        <a:lnTo>
                          <a:pt x="1757006" y="876754"/>
                        </a:lnTo>
                        <a:cubicBezTo>
                          <a:pt x="1756199" y="392031"/>
                          <a:pt x="1362921" y="-438"/>
                          <a:pt x="878198" y="-218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BBB8F905-A646-0903-3E82-1B1FE483B0BD}"/>
                      </a:ext>
                    </a:extLst>
                  </p:cNvPr>
                  <p:cNvSpPr/>
                  <p:nvPr/>
                </p:nvSpPr>
                <p:spPr>
                  <a:xfrm>
                    <a:off x="5432766" y="3364964"/>
                    <a:ext cx="1175421" cy="1175420"/>
                  </a:xfrm>
                  <a:custGeom>
                    <a:avLst/>
                    <a:gdLst>
                      <a:gd name="connsiteX0" fmla="*/ 1175422 w 1175421"/>
                      <a:gd name="connsiteY0" fmla="*/ 587711 h 1175420"/>
                      <a:gd name="connsiteX1" fmla="*/ 587711 w 1175421"/>
                      <a:gd name="connsiteY1" fmla="*/ 1175421 h 1175420"/>
                      <a:gd name="connsiteX2" fmla="*/ 0 w 1175421"/>
                      <a:gd name="connsiteY2" fmla="*/ 587711 h 1175420"/>
                      <a:gd name="connsiteX3" fmla="*/ 587711 w 1175421"/>
                      <a:gd name="connsiteY3" fmla="*/ 0 h 1175420"/>
                      <a:gd name="connsiteX4" fmla="*/ 1175422 w 1175421"/>
                      <a:gd name="connsiteY4" fmla="*/ 587711 h 117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421" h="1175420">
                        <a:moveTo>
                          <a:pt x="1175422" y="587711"/>
                        </a:moveTo>
                        <a:cubicBezTo>
                          <a:pt x="1175422" y="912294"/>
                          <a:pt x="912294" y="1175421"/>
                          <a:pt x="587711" y="1175421"/>
                        </a:cubicBezTo>
                        <a:cubicBezTo>
                          <a:pt x="263127" y="1175421"/>
                          <a:pt x="0" y="912294"/>
                          <a:pt x="0" y="587711"/>
                        </a:cubicBezTo>
                        <a:cubicBezTo>
                          <a:pt x="0" y="263127"/>
                          <a:pt x="263127" y="0"/>
                          <a:pt x="587711" y="0"/>
                        </a:cubicBezTo>
                        <a:cubicBezTo>
                          <a:pt x="912294" y="0"/>
                          <a:pt x="1175422" y="263127"/>
                          <a:pt x="1175422" y="5877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ctr"/>
                    <a:endParaRPr lang="en-IN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Lora" pitchFamily="2" charset="0"/>
                    </a:endParaRPr>
                  </a:p>
                </p:txBody>
              </p:sp>
              <p:sp>
                <p:nvSpPr>
                  <p:cNvPr id="186" name="TextBox 185">
                    <a:extLst>
                      <a:ext uri="{FF2B5EF4-FFF2-40B4-BE49-F238E27FC236}">
                        <a16:creationId xmlns:a16="http://schemas.microsoft.com/office/drawing/2014/main" id="{868C9270-29A6-9619-5184-9D30C7AA1D6F}"/>
                      </a:ext>
                    </a:extLst>
                  </p:cNvPr>
                  <p:cNvSpPr txBox="1"/>
                  <p:nvPr/>
                </p:nvSpPr>
                <p:spPr>
                  <a:xfrm>
                    <a:off x="5649101" y="3655990"/>
                    <a:ext cx="744221" cy="6241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IN" sz="2442" b="1">
                        <a:ln/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  <a:cs typeface="Arial"/>
                        <a:sym typeface="Arial"/>
                        <a:rtl val="0"/>
                      </a:rPr>
                      <a:t>03</a:t>
                    </a:r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3B83B094-4ACF-E58A-CC46-1FCD2AF7DF19}"/>
                      </a:ext>
                    </a:extLst>
                  </p:cNvPr>
                  <p:cNvSpPr/>
                  <p:nvPr/>
                </p:nvSpPr>
                <p:spPr>
                  <a:xfrm>
                    <a:off x="2950342" y="3950102"/>
                    <a:ext cx="2191326" cy="1095662"/>
                  </a:xfrm>
                  <a:custGeom>
                    <a:avLst/>
                    <a:gdLst>
                      <a:gd name="connsiteX0" fmla="*/ 2191082 w 2191326"/>
                      <a:gd name="connsiteY0" fmla="*/ -218 h 1095662"/>
                      <a:gd name="connsiteX1" fmla="*/ 1095418 w 2191326"/>
                      <a:gd name="connsiteY1" fmla="*/ 1095445 h 1095662"/>
                      <a:gd name="connsiteX2" fmla="*/ -245 w 2191326"/>
                      <a:gd name="connsiteY2" fmla="*/ -218 h 1095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1326" h="1095662">
                        <a:moveTo>
                          <a:pt x="2191082" y="-218"/>
                        </a:moveTo>
                        <a:cubicBezTo>
                          <a:pt x="2191082" y="604914"/>
                          <a:pt x="1700550" y="1095445"/>
                          <a:pt x="1095418" y="1095445"/>
                        </a:cubicBezTo>
                        <a:cubicBezTo>
                          <a:pt x="490285" y="1095445"/>
                          <a:pt x="-245" y="604914"/>
                          <a:pt x="-245" y="-218"/>
                        </a:cubicBezTo>
                        <a:close/>
                      </a:path>
                    </a:pathLst>
                  </a:custGeom>
                  <a:solidFill>
                    <a:schemeClr val="accent2">
                      <a:lumMod val="75000"/>
                    </a:schemeClr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E1C79203-9D47-97E3-5088-49663AA6870F}"/>
                      </a:ext>
                    </a:extLst>
                  </p:cNvPr>
                  <p:cNvSpPr/>
                  <p:nvPr/>
                </p:nvSpPr>
                <p:spPr>
                  <a:xfrm>
                    <a:off x="3167561" y="1884478"/>
                    <a:ext cx="1756885" cy="2945535"/>
                  </a:xfrm>
                  <a:custGeom>
                    <a:avLst/>
                    <a:gdLst>
                      <a:gd name="connsiteX0" fmla="*/ 878199 w 1756885"/>
                      <a:gd name="connsiteY0" fmla="*/ 2945318 h 2945535"/>
                      <a:gd name="connsiteX1" fmla="*/ 1756641 w 1756885"/>
                      <a:gd name="connsiteY1" fmla="*/ 2066877 h 2945535"/>
                      <a:gd name="connsiteX2" fmla="*/ 1756641 w 1756885"/>
                      <a:gd name="connsiteY2" fmla="*/ 878224 h 2945535"/>
                      <a:gd name="connsiteX3" fmla="*/ 878199 w 1756885"/>
                      <a:gd name="connsiteY3" fmla="*/ -218 h 2945535"/>
                      <a:gd name="connsiteX4" fmla="*/ -244 w 1756885"/>
                      <a:gd name="connsiteY4" fmla="*/ 878224 h 2945535"/>
                      <a:gd name="connsiteX5" fmla="*/ -244 w 1756885"/>
                      <a:gd name="connsiteY5" fmla="*/ 2065406 h 2945535"/>
                      <a:gd name="connsiteX6" fmla="*/ 876729 w 1756885"/>
                      <a:gd name="connsiteY6" fmla="*/ 2945318 h 2945535"/>
                      <a:gd name="connsiteX7" fmla="*/ 878199 w 1756885"/>
                      <a:gd name="connsiteY7" fmla="*/ 2945318 h 294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56885" h="2945535">
                        <a:moveTo>
                          <a:pt x="878199" y="2945318"/>
                        </a:moveTo>
                        <a:cubicBezTo>
                          <a:pt x="1363363" y="2945318"/>
                          <a:pt x="1756641" y="2552041"/>
                          <a:pt x="1756641" y="2066877"/>
                        </a:cubicBezTo>
                        <a:lnTo>
                          <a:pt x="1756641" y="878224"/>
                        </a:lnTo>
                        <a:cubicBezTo>
                          <a:pt x="1756641" y="393059"/>
                          <a:pt x="1363363" y="-218"/>
                          <a:pt x="878199" y="-218"/>
                        </a:cubicBezTo>
                        <a:cubicBezTo>
                          <a:pt x="393034" y="-218"/>
                          <a:pt x="-244" y="393059"/>
                          <a:pt x="-244" y="878224"/>
                        </a:cubicBezTo>
                        <a:lnTo>
                          <a:pt x="-244" y="2065406"/>
                        </a:lnTo>
                        <a:cubicBezTo>
                          <a:pt x="-1051" y="2550571"/>
                          <a:pt x="391564" y="2944509"/>
                          <a:pt x="876729" y="2945318"/>
                        </a:cubicBezTo>
                        <a:cubicBezTo>
                          <a:pt x="877206" y="2945318"/>
                          <a:pt x="877721" y="2945318"/>
                          <a:pt x="878199" y="29453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3" name="Freeform: Shape 212">
                    <a:extLst>
                      <a:ext uri="{FF2B5EF4-FFF2-40B4-BE49-F238E27FC236}">
                        <a16:creationId xmlns:a16="http://schemas.microsoft.com/office/drawing/2014/main" id="{2EFEDE39-0472-703E-DAB9-67F0311C3D6C}"/>
                      </a:ext>
                    </a:extLst>
                  </p:cNvPr>
                  <p:cNvSpPr/>
                  <p:nvPr/>
                </p:nvSpPr>
                <p:spPr>
                  <a:xfrm>
                    <a:off x="3458294" y="3362759"/>
                    <a:ext cx="1175421" cy="1175420"/>
                  </a:xfrm>
                  <a:custGeom>
                    <a:avLst/>
                    <a:gdLst>
                      <a:gd name="connsiteX0" fmla="*/ 1175421 w 1175421"/>
                      <a:gd name="connsiteY0" fmla="*/ 587710 h 1175420"/>
                      <a:gd name="connsiteX1" fmla="*/ 587711 w 1175421"/>
                      <a:gd name="connsiteY1" fmla="*/ 1175421 h 1175420"/>
                      <a:gd name="connsiteX2" fmla="*/ 0 w 1175421"/>
                      <a:gd name="connsiteY2" fmla="*/ 587710 h 1175420"/>
                      <a:gd name="connsiteX3" fmla="*/ 587711 w 1175421"/>
                      <a:gd name="connsiteY3" fmla="*/ 0 h 1175420"/>
                      <a:gd name="connsiteX4" fmla="*/ 1175421 w 1175421"/>
                      <a:gd name="connsiteY4" fmla="*/ 587710 h 117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421" h="1175420">
                        <a:moveTo>
                          <a:pt x="1175421" y="587710"/>
                        </a:moveTo>
                        <a:cubicBezTo>
                          <a:pt x="1175421" y="912294"/>
                          <a:pt x="912294" y="1175421"/>
                          <a:pt x="587711" y="1175421"/>
                        </a:cubicBezTo>
                        <a:cubicBezTo>
                          <a:pt x="263127" y="1175421"/>
                          <a:pt x="0" y="912294"/>
                          <a:pt x="0" y="587710"/>
                        </a:cubicBezTo>
                        <a:cubicBezTo>
                          <a:pt x="0" y="263127"/>
                          <a:pt x="263127" y="0"/>
                          <a:pt x="587711" y="0"/>
                        </a:cubicBezTo>
                        <a:cubicBezTo>
                          <a:pt x="912294" y="0"/>
                          <a:pt x="1175421" y="263127"/>
                          <a:pt x="1175421" y="58771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4" name="TextBox 213">
                    <a:extLst>
                      <a:ext uri="{FF2B5EF4-FFF2-40B4-BE49-F238E27FC236}">
                        <a16:creationId xmlns:a16="http://schemas.microsoft.com/office/drawing/2014/main" id="{B88CA5C3-C5EE-9559-55E4-7B556323FB5C}"/>
                      </a:ext>
                    </a:extLst>
                  </p:cNvPr>
                  <p:cNvSpPr txBox="1"/>
                  <p:nvPr/>
                </p:nvSpPr>
                <p:spPr>
                  <a:xfrm>
                    <a:off x="3654978" y="3655990"/>
                    <a:ext cx="733535" cy="6241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IN" sz="2442" b="1">
                        <a:ln/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  <a:cs typeface="Arial"/>
                        <a:sym typeface="Arial"/>
                        <a:rtl val="0"/>
                      </a:rPr>
                      <a:t>02</a:t>
                    </a:r>
                  </a:p>
                </p:txBody>
              </p:sp>
              <p:sp>
                <p:nvSpPr>
                  <p:cNvPr id="217" name="Freeform: Shape 216">
                    <a:extLst>
                      <a:ext uri="{FF2B5EF4-FFF2-40B4-BE49-F238E27FC236}">
                        <a16:creationId xmlns:a16="http://schemas.microsoft.com/office/drawing/2014/main" id="{6724E8B0-6006-6871-DCDD-4D6E5643E783}"/>
                      </a:ext>
                    </a:extLst>
                  </p:cNvPr>
                  <p:cNvSpPr/>
                  <p:nvPr/>
                </p:nvSpPr>
                <p:spPr>
                  <a:xfrm>
                    <a:off x="8869716" y="2877076"/>
                    <a:ext cx="2190959" cy="1075599"/>
                  </a:xfrm>
                  <a:custGeom>
                    <a:avLst/>
                    <a:gdLst>
                      <a:gd name="connsiteX0" fmla="*/ -245 w 2190959"/>
                      <a:gd name="connsiteY0" fmla="*/ 1075381 h 1075599"/>
                      <a:gd name="connsiteX1" fmla="*/ 1115303 w 2190959"/>
                      <a:gd name="connsiteY1" fmla="*/ -30 h 1075599"/>
                      <a:gd name="connsiteX2" fmla="*/ 2190715 w 2190959"/>
                      <a:gd name="connsiteY2" fmla="*/ 1075381 h 10755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90959" h="1075599">
                        <a:moveTo>
                          <a:pt x="-245" y="1075381"/>
                        </a:moveTo>
                        <a:cubicBezTo>
                          <a:pt x="10855" y="470359"/>
                          <a:pt x="510280" y="-11130"/>
                          <a:pt x="1115303" y="-30"/>
                        </a:cubicBezTo>
                        <a:cubicBezTo>
                          <a:pt x="1704704" y="10776"/>
                          <a:pt x="2179909" y="485980"/>
                          <a:pt x="2190715" y="1075381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75000"/>
                    </a:schemeClr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18" name="Freeform: Shape 217">
                    <a:extLst>
                      <a:ext uri="{FF2B5EF4-FFF2-40B4-BE49-F238E27FC236}">
                        <a16:creationId xmlns:a16="http://schemas.microsoft.com/office/drawing/2014/main" id="{518B6999-3417-7842-5024-2DB330AE5016}"/>
                      </a:ext>
                    </a:extLst>
                  </p:cNvPr>
                  <p:cNvSpPr/>
                  <p:nvPr/>
                </p:nvSpPr>
                <p:spPr>
                  <a:xfrm>
                    <a:off x="9086938" y="3073130"/>
                    <a:ext cx="1756883" cy="2945535"/>
                  </a:xfrm>
                  <a:custGeom>
                    <a:avLst/>
                    <a:gdLst>
                      <a:gd name="connsiteX0" fmla="*/ 878197 w 1756883"/>
                      <a:gd name="connsiteY0" fmla="*/ -218 h 2945535"/>
                      <a:gd name="connsiteX1" fmla="*/ -245 w 1756883"/>
                      <a:gd name="connsiteY1" fmla="*/ 878224 h 2945535"/>
                      <a:gd name="connsiteX2" fmla="*/ -245 w 1756883"/>
                      <a:gd name="connsiteY2" fmla="*/ 2066877 h 2945535"/>
                      <a:gd name="connsiteX3" fmla="*/ 878197 w 1756883"/>
                      <a:gd name="connsiteY3" fmla="*/ 2945318 h 2945535"/>
                      <a:gd name="connsiteX4" fmla="*/ 1756638 w 1756883"/>
                      <a:gd name="connsiteY4" fmla="*/ 2066877 h 2945535"/>
                      <a:gd name="connsiteX5" fmla="*/ 1756638 w 1756883"/>
                      <a:gd name="connsiteY5" fmla="*/ 876754 h 2945535"/>
                      <a:gd name="connsiteX6" fmla="*/ 878197 w 1756883"/>
                      <a:gd name="connsiteY6" fmla="*/ -218 h 294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56883" h="2945535">
                        <a:moveTo>
                          <a:pt x="878197" y="-218"/>
                        </a:moveTo>
                        <a:cubicBezTo>
                          <a:pt x="393032" y="-218"/>
                          <a:pt x="-245" y="393059"/>
                          <a:pt x="-245" y="878224"/>
                        </a:cubicBezTo>
                        <a:lnTo>
                          <a:pt x="-245" y="2066877"/>
                        </a:lnTo>
                        <a:cubicBezTo>
                          <a:pt x="-245" y="2552041"/>
                          <a:pt x="393032" y="2945318"/>
                          <a:pt x="878197" y="2945318"/>
                        </a:cubicBezTo>
                        <a:cubicBezTo>
                          <a:pt x="1363362" y="2945318"/>
                          <a:pt x="1756638" y="2552041"/>
                          <a:pt x="1756638" y="2066877"/>
                        </a:cubicBezTo>
                        <a:lnTo>
                          <a:pt x="1756638" y="876754"/>
                        </a:lnTo>
                        <a:cubicBezTo>
                          <a:pt x="1755831" y="392178"/>
                          <a:pt x="1362773" y="-218"/>
                          <a:pt x="878197" y="-218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A044BE84-27B6-388D-3CE4-A25F6B91D281}"/>
                      </a:ext>
                    </a:extLst>
                  </p:cNvPr>
                  <p:cNvSpPr/>
                  <p:nvPr/>
                </p:nvSpPr>
                <p:spPr>
                  <a:xfrm>
                    <a:off x="9377669" y="3364964"/>
                    <a:ext cx="1175421" cy="1175420"/>
                  </a:xfrm>
                  <a:custGeom>
                    <a:avLst/>
                    <a:gdLst>
                      <a:gd name="connsiteX0" fmla="*/ 1175421 w 1175421"/>
                      <a:gd name="connsiteY0" fmla="*/ 587711 h 1175420"/>
                      <a:gd name="connsiteX1" fmla="*/ 587710 w 1175421"/>
                      <a:gd name="connsiteY1" fmla="*/ 1175421 h 1175420"/>
                      <a:gd name="connsiteX2" fmla="*/ -1 w 1175421"/>
                      <a:gd name="connsiteY2" fmla="*/ 587711 h 1175420"/>
                      <a:gd name="connsiteX3" fmla="*/ 587710 w 1175421"/>
                      <a:gd name="connsiteY3" fmla="*/ 0 h 1175420"/>
                      <a:gd name="connsiteX4" fmla="*/ 1175421 w 1175421"/>
                      <a:gd name="connsiteY4" fmla="*/ 587711 h 117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421" h="1175420">
                        <a:moveTo>
                          <a:pt x="1175421" y="587711"/>
                        </a:moveTo>
                        <a:cubicBezTo>
                          <a:pt x="1175421" y="912294"/>
                          <a:pt x="912294" y="1175421"/>
                          <a:pt x="587710" y="1175421"/>
                        </a:cubicBezTo>
                        <a:cubicBezTo>
                          <a:pt x="263126" y="1175421"/>
                          <a:pt x="-1" y="912294"/>
                          <a:pt x="-1" y="587711"/>
                        </a:cubicBezTo>
                        <a:cubicBezTo>
                          <a:pt x="-1" y="263127"/>
                          <a:pt x="263126" y="0"/>
                          <a:pt x="587710" y="0"/>
                        </a:cubicBezTo>
                        <a:cubicBezTo>
                          <a:pt x="912294" y="0"/>
                          <a:pt x="1175421" y="263127"/>
                          <a:pt x="1175421" y="5877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7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243" name="TextBox 242">
                    <a:extLst>
                      <a:ext uri="{FF2B5EF4-FFF2-40B4-BE49-F238E27FC236}">
                        <a16:creationId xmlns:a16="http://schemas.microsoft.com/office/drawing/2014/main" id="{3ECBBD3B-EBE8-8F25-6223-EFE9A82F264A}"/>
                      </a:ext>
                    </a:extLst>
                  </p:cNvPr>
                  <p:cNvSpPr txBox="1"/>
                  <p:nvPr/>
                </p:nvSpPr>
                <p:spPr>
                  <a:xfrm>
                    <a:off x="9564464" y="3655990"/>
                    <a:ext cx="735672" cy="6241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IN" sz="2442" b="1" dirty="0">
                        <a:ln/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Lora" pitchFamily="2" charset="0"/>
                        <a:cs typeface="Arial"/>
                        <a:sym typeface="Arial"/>
                        <a:rtl val="0"/>
                      </a:rPr>
                      <a:t>05</a:t>
                    </a:r>
                  </a:p>
                </p:txBody>
              </p:sp>
            </p:grp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81DE7F94-379E-3D7F-375E-5F35F04EAAFC}"/>
                    </a:ext>
                  </a:extLst>
                </p:cNvPr>
                <p:cNvSpPr txBox="1"/>
                <p:nvPr/>
              </p:nvSpPr>
              <p:spPr>
                <a:xfrm>
                  <a:off x="1410793" y="4888124"/>
                  <a:ext cx="1483728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  <a:latin typeface="Lora" pitchFamily="2" charset="0"/>
                    </a:rPr>
                    <a:t>User inputs function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C5F48CCC-A0C4-4829-E284-33842467838A}"/>
                    </a:ext>
                  </a:extLst>
                </p:cNvPr>
                <p:cNvSpPr txBox="1"/>
                <p:nvPr/>
              </p:nvSpPr>
              <p:spPr>
                <a:xfrm>
                  <a:off x="5382711" y="4888124"/>
                  <a:ext cx="1483728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</a:rPr>
                    <a:t>Spring Boot processes</a:t>
                  </a:r>
                  <a:endParaRPr lang="en-US" sz="1200" dirty="0">
                    <a:solidFill>
                      <a:schemeClr val="bg1"/>
                    </a:solidFill>
                    <a:latin typeface="Lora" pitchFamily="2" charset="0"/>
                  </a:endParaRPr>
                </a:p>
              </p:txBody>
            </p:sp>
            <p:sp>
              <p:nvSpPr>
                <p:cNvPr id="252" name="TextBox 251">
                  <a:extLst>
                    <a:ext uri="{FF2B5EF4-FFF2-40B4-BE49-F238E27FC236}">
                      <a16:creationId xmlns:a16="http://schemas.microsoft.com/office/drawing/2014/main" id="{ABBB8705-E13A-2E4D-1724-31640B1D04BA}"/>
                    </a:ext>
                  </a:extLst>
                </p:cNvPr>
                <p:cNvSpPr txBox="1"/>
                <p:nvPr/>
              </p:nvSpPr>
              <p:spPr>
                <a:xfrm>
                  <a:off x="9310310" y="4888124"/>
                  <a:ext cx="1483728" cy="861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Lora" pitchFamily="2" charset="77"/>
                    </a:rPr>
                    <a:t>MySQL stores results</a:t>
                  </a:r>
                  <a:endParaRPr lang="en-US" sz="1200" dirty="0">
                    <a:solidFill>
                      <a:schemeClr val="bg1"/>
                    </a:solidFill>
                    <a:latin typeface="Lora" pitchFamily="2" charset="77"/>
                  </a:endParaRPr>
                </a:p>
              </p:txBody>
            </p:sp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54EC1BF0-45C1-137E-BA97-FE410C732157}"/>
                    </a:ext>
                  </a:extLst>
                </p:cNvPr>
                <p:cNvSpPr txBox="1"/>
                <p:nvPr/>
              </p:nvSpPr>
              <p:spPr>
                <a:xfrm>
                  <a:off x="3356692" y="2415846"/>
                  <a:ext cx="1483728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Lora" pitchFamily="2" charset="77"/>
                    </a:rPr>
                    <a:t>React sends request</a:t>
                  </a:r>
                  <a:endParaRPr lang="en-US" sz="1200" dirty="0">
                    <a:solidFill>
                      <a:schemeClr val="bg1"/>
                    </a:solidFill>
                    <a:latin typeface="Lora" pitchFamily="2" charset="77"/>
                  </a:endParaRPr>
                </a:p>
              </p:txBody>
            </p:sp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15B1C23-2E87-C4C9-49B4-CCD9CD4A5AD0}"/>
                    </a:ext>
                  </a:extLst>
                </p:cNvPr>
                <p:cNvSpPr txBox="1"/>
                <p:nvPr/>
              </p:nvSpPr>
              <p:spPr>
                <a:xfrm>
                  <a:off x="7295996" y="2415846"/>
                  <a:ext cx="1483728" cy="861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200" dirty="0">
                      <a:solidFill>
                        <a:schemeClr val="bg1"/>
                      </a:solidFill>
                      <a:latin typeface="Lora" pitchFamily="2" charset="77"/>
                    </a:rPr>
                    <a:t>Llama generates unit tests</a:t>
                  </a:r>
                  <a:endParaRPr lang="en-US" sz="1200" dirty="0">
                    <a:solidFill>
                      <a:schemeClr val="bg1"/>
                    </a:solidFill>
                    <a:latin typeface="Lora" pitchFamily="2" charset="77"/>
                  </a:endParaRPr>
                </a:p>
              </p:txBody>
            </p:sp>
          </p:grpSp>
          <p:sp>
            <p:nvSpPr>
              <p:cNvPr id="4" name="Freeform: Shape 187">
                <a:extLst>
                  <a:ext uri="{FF2B5EF4-FFF2-40B4-BE49-F238E27FC236}">
                    <a16:creationId xmlns:a16="http://schemas.microsoft.com/office/drawing/2014/main" id="{8504A4F6-A6F3-403D-6CF0-B248F91443D7}"/>
                  </a:ext>
                </a:extLst>
              </p:cNvPr>
              <p:cNvSpPr/>
              <p:nvPr/>
            </p:nvSpPr>
            <p:spPr>
              <a:xfrm>
                <a:off x="7697152" y="3276130"/>
                <a:ext cx="1643495" cy="821746"/>
              </a:xfrm>
              <a:custGeom>
                <a:avLst/>
                <a:gdLst>
                  <a:gd name="connsiteX0" fmla="*/ 2191082 w 2191326"/>
                  <a:gd name="connsiteY0" fmla="*/ -218 h 1095662"/>
                  <a:gd name="connsiteX1" fmla="*/ 1095418 w 2191326"/>
                  <a:gd name="connsiteY1" fmla="*/ 1095445 h 1095662"/>
                  <a:gd name="connsiteX2" fmla="*/ -245 w 2191326"/>
                  <a:gd name="connsiteY2" fmla="*/ -218 h 109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91326" h="1095662">
                    <a:moveTo>
                      <a:pt x="2191082" y="-218"/>
                    </a:moveTo>
                    <a:cubicBezTo>
                      <a:pt x="2191082" y="604914"/>
                      <a:pt x="1700550" y="1095445"/>
                      <a:pt x="1095418" y="1095445"/>
                    </a:cubicBezTo>
                    <a:cubicBezTo>
                      <a:pt x="490285" y="1095445"/>
                      <a:pt x="-245" y="604914"/>
                      <a:pt x="-245" y="-21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367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188">
                <a:extLst>
                  <a:ext uri="{FF2B5EF4-FFF2-40B4-BE49-F238E27FC236}">
                    <a16:creationId xmlns:a16="http://schemas.microsoft.com/office/drawing/2014/main" id="{C2F2BDC7-BEE7-1A13-DDD4-C129F170361E}"/>
                  </a:ext>
                </a:extLst>
              </p:cNvPr>
              <p:cNvSpPr/>
              <p:nvPr/>
            </p:nvSpPr>
            <p:spPr>
              <a:xfrm>
                <a:off x="7860066" y="1726912"/>
                <a:ext cx="1317664" cy="2209151"/>
              </a:xfrm>
              <a:custGeom>
                <a:avLst/>
                <a:gdLst>
                  <a:gd name="connsiteX0" fmla="*/ 878199 w 1756885"/>
                  <a:gd name="connsiteY0" fmla="*/ 2945318 h 2945535"/>
                  <a:gd name="connsiteX1" fmla="*/ 1756641 w 1756885"/>
                  <a:gd name="connsiteY1" fmla="*/ 2066877 h 2945535"/>
                  <a:gd name="connsiteX2" fmla="*/ 1756641 w 1756885"/>
                  <a:gd name="connsiteY2" fmla="*/ 878224 h 2945535"/>
                  <a:gd name="connsiteX3" fmla="*/ 878199 w 1756885"/>
                  <a:gd name="connsiteY3" fmla="*/ -218 h 2945535"/>
                  <a:gd name="connsiteX4" fmla="*/ -244 w 1756885"/>
                  <a:gd name="connsiteY4" fmla="*/ 878224 h 2945535"/>
                  <a:gd name="connsiteX5" fmla="*/ -244 w 1756885"/>
                  <a:gd name="connsiteY5" fmla="*/ 2065406 h 2945535"/>
                  <a:gd name="connsiteX6" fmla="*/ 876729 w 1756885"/>
                  <a:gd name="connsiteY6" fmla="*/ 2945318 h 2945535"/>
                  <a:gd name="connsiteX7" fmla="*/ 878199 w 1756885"/>
                  <a:gd name="connsiteY7" fmla="*/ 2945318 h 294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6885" h="2945535">
                    <a:moveTo>
                      <a:pt x="878199" y="2945318"/>
                    </a:moveTo>
                    <a:cubicBezTo>
                      <a:pt x="1363363" y="2945318"/>
                      <a:pt x="1756641" y="2552041"/>
                      <a:pt x="1756641" y="2066877"/>
                    </a:cubicBezTo>
                    <a:lnTo>
                      <a:pt x="1756641" y="878224"/>
                    </a:lnTo>
                    <a:cubicBezTo>
                      <a:pt x="1756641" y="393059"/>
                      <a:pt x="1363363" y="-218"/>
                      <a:pt x="878199" y="-218"/>
                    </a:cubicBezTo>
                    <a:cubicBezTo>
                      <a:pt x="393034" y="-218"/>
                      <a:pt x="-244" y="393059"/>
                      <a:pt x="-244" y="878224"/>
                    </a:cubicBezTo>
                    <a:lnTo>
                      <a:pt x="-244" y="2065406"/>
                    </a:lnTo>
                    <a:cubicBezTo>
                      <a:pt x="-1051" y="2550571"/>
                      <a:pt x="391564" y="2944509"/>
                      <a:pt x="876729" y="2945318"/>
                    </a:cubicBezTo>
                    <a:cubicBezTo>
                      <a:pt x="877206" y="2945318"/>
                      <a:pt x="877721" y="2945318"/>
                      <a:pt x="878199" y="2945318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367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212">
                <a:extLst>
                  <a:ext uri="{FF2B5EF4-FFF2-40B4-BE49-F238E27FC236}">
                    <a16:creationId xmlns:a16="http://schemas.microsoft.com/office/drawing/2014/main" id="{F2441469-F653-0583-EB3E-1F22FD500031}"/>
                  </a:ext>
                </a:extLst>
              </p:cNvPr>
              <p:cNvSpPr/>
              <p:nvPr/>
            </p:nvSpPr>
            <p:spPr>
              <a:xfrm>
                <a:off x="8078116" y="2835623"/>
                <a:ext cx="881566" cy="881565"/>
              </a:xfrm>
              <a:custGeom>
                <a:avLst/>
                <a:gdLst>
                  <a:gd name="connsiteX0" fmla="*/ 1175421 w 1175421"/>
                  <a:gd name="connsiteY0" fmla="*/ 587710 h 1175420"/>
                  <a:gd name="connsiteX1" fmla="*/ 587711 w 1175421"/>
                  <a:gd name="connsiteY1" fmla="*/ 1175421 h 1175420"/>
                  <a:gd name="connsiteX2" fmla="*/ 0 w 1175421"/>
                  <a:gd name="connsiteY2" fmla="*/ 587710 h 1175420"/>
                  <a:gd name="connsiteX3" fmla="*/ 587711 w 1175421"/>
                  <a:gd name="connsiteY3" fmla="*/ 0 h 1175420"/>
                  <a:gd name="connsiteX4" fmla="*/ 1175421 w 1175421"/>
                  <a:gd name="connsiteY4" fmla="*/ 587710 h 117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421" h="1175420">
                    <a:moveTo>
                      <a:pt x="1175421" y="587710"/>
                    </a:moveTo>
                    <a:cubicBezTo>
                      <a:pt x="1175421" y="912294"/>
                      <a:pt x="912294" y="1175421"/>
                      <a:pt x="587711" y="1175421"/>
                    </a:cubicBezTo>
                    <a:cubicBezTo>
                      <a:pt x="263127" y="1175421"/>
                      <a:pt x="0" y="912294"/>
                      <a:pt x="0" y="587710"/>
                    </a:cubicBezTo>
                    <a:cubicBezTo>
                      <a:pt x="0" y="263127"/>
                      <a:pt x="263127" y="0"/>
                      <a:pt x="587711" y="0"/>
                    </a:cubicBezTo>
                    <a:cubicBezTo>
                      <a:pt x="912294" y="0"/>
                      <a:pt x="1175421" y="263127"/>
                      <a:pt x="1175421" y="5877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67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438747-C772-7E21-1A94-734FBF3C15FC}"/>
                </a:ext>
              </a:extLst>
            </p:cNvPr>
            <p:cNvSpPr txBox="1"/>
            <p:nvPr/>
          </p:nvSpPr>
          <p:spPr>
            <a:xfrm>
              <a:off x="7938330" y="3988734"/>
              <a:ext cx="562976" cy="468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42" b="1" dirty="0">
                  <a:ln/>
                  <a:solidFill>
                    <a:schemeClr val="tx1">
                      <a:lumMod val="75000"/>
                      <a:lumOff val="25000"/>
                    </a:schemeClr>
                  </a:solidFill>
                  <a:latin typeface="Lora" pitchFamily="2" charset="0"/>
                  <a:cs typeface="Arial"/>
                  <a:sym typeface="Arial"/>
                  <a:rtl val="0"/>
                </a:rPr>
                <a:t>06</a:t>
              </a:r>
            </a:p>
          </p:txBody>
        </p:sp>
      </p:grpSp>
      <p:sp>
        <p:nvSpPr>
          <p:cNvPr id="13" name="Titel 2">
            <a:extLst>
              <a:ext uri="{FF2B5EF4-FFF2-40B4-BE49-F238E27FC236}">
                <a16:creationId xmlns:a16="http://schemas.microsoft.com/office/drawing/2014/main" id="{7241C9B6-3B6C-4922-AE8B-2D7A6ABF5100}"/>
              </a:ext>
            </a:extLst>
          </p:cNvPr>
          <p:cNvSpPr txBox="1">
            <a:spLocks/>
          </p:cNvSpPr>
          <p:nvPr/>
        </p:nvSpPr>
        <p:spPr>
          <a:xfrm>
            <a:off x="1270134" y="1255696"/>
            <a:ext cx="8508999" cy="37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latin typeface="Arial" panose="020B0604020202020204" pitchFamily="34" charset="0"/>
                <a:cs typeface="Arial" panose="020B0604020202020204" pitchFamily="34" charset="0"/>
              </a:rPr>
              <a:t>Communication Flow</a:t>
            </a:r>
            <a:endParaRPr lang="en-D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B6CCD-9849-D649-120A-2E1CB0372804}"/>
              </a:ext>
            </a:extLst>
          </p:cNvPr>
          <p:cNvSpPr txBox="1"/>
          <p:nvPr/>
        </p:nvSpPr>
        <p:spPr>
          <a:xfrm>
            <a:off x="7712114" y="2724767"/>
            <a:ext cx="11127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Lora" pitchFamily="2" charset="77"/>
              </a:rPr>
              <a:t>Results returned to React</a:t>
            </a:r>
            <a:endParaRPr lang="en-US" sz="1200" dirty="0">
              <a:solidFill>
                <a:schemeClr val="bg1"/>
              </a:solidFill>
              <a:latin typeface="Lor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617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B43D6-8B10-BFCA-C7CC-18D8216D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2FE7BA7-8965-4630-DE7C-7C1E30FDA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9" y="1164588"/>
            <a:ext cx="8508999" cy="46995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Introduction</a:t>
            </a:r>
            <a:r>
              <a:rPr lang="en-DE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</a:rPr>
              <a:t>Frontend &amp; </a:t>
            </a:r>
            <a:r>
              <a:rPr lang="de-DE" sz="2400" b="1" dirty="0" err="1">
                <a:solidFill>
                  <a:schemeClr val="bg1"/>
                </a:solidFill>
              </a:rPr>
              <a:t>React</a:t>
            </a:r>
            <a:endParaRPr lang="de-DE" sz="24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chemeClr val="bg1"/>
                </a:solidFill>
              </a:rPr>
              <a:t>Backend &amp; Spring Boot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Why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Llama</a:t>
            </a:r>
            <a:r>
              <a:rPr lang="de-DE" sz="2400" dirty="0">
                <a:solidFill>
                  <a:schemeClr val="bg1"/>
                </a:solidFill>
              </a:rPr>
              <a:t> 2</a:t>
            </a:r>
          </a:p>
          <a:p>
            <a:pPr>
              <a:lnSpc>
                <a:spcPct val="150000"/>
              </a:lnSpc>
            </a:pPr>
            <a:endParaRPr lang="de-DE" sz="2400" dirty="0">
              <a:solidFill>
                <a:schemeClr val="bg1"/>
              </a:solidFill>
            </a:endParaRPr>
          </a:p>
          <a:p>
            <a:endParaRPr sz="22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70FA330-E8B7-B58B-FF4F-861D9C3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516143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200" dirty="0">
                <a:solidFill>
                  <a:schemeClr val="bg1"/>
                </a:solidFill>
              </a:rPr>
              <a:t>Agenda</a:t>
            </a:r>
            <a:r>
              <a:rPr lang="de-DE" sz="3000" dirty="0"/>
              <a:t>	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EF206-3338-7D7F-A76E-34D59557B8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8EB38-DF8C-7114-9D62-C79B3C7F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554" y="167146"/>
            <a:ext cx="983848" cy="648445"/>
          </a:xfrm>
          <a:prstGeom prst="rect">
            <a:avLst/>
          </a:prstGeom>
        </p:spPr>
      </p:pic>
      <p:pic>
        <p:nvPicPr>
          <p:cNvPr id="28" name="Graphic 27" descr="Books outline">
            <a:extLst>
              <a:ext uri="{FF2B5EF4-FFF2-40B4-BE49-F238E27FC236}">
                <a16:creationId xmlns:a16="http://schemas.microsoft.com/office/drawing/2014/main" id="{1EFBB8F0-E75D-8200-95B3-672635FB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3956" y="1128992"/>
            <a:ext cx="618535" cy="618535"/>
          </a:xfrm>
          <a:prstGeom prst="rect">
            <a:avLst/>
          </a:prstGeom>
        </p:spPr>
      </p:pic>
      <p:pic>
        <p:nvPicPr>
          <p:cNvPr id="6" name="Graphic 5" descr="Question Mark outline">
            <a:extLst>
              <a:ext uri="{FF2B5EF4-FFF2-40B4-BE49-F238E27FC236}">
                <a16:creationId xmlns:a16="http://schemas.microsoft.com/office/drawing/2014/main" id="{8E81A072-1F64-9BB1-E36E-4B18CB48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3957" y="3390645"/>
            <a:ext cx="618535" cy="618535"/>
          </a:xfrm>
          <a:prstGeom prst="rect">
            <a:avLst/>
          </a:prstGeom>
        </p:spPr>
      </p:pic>
      <p:pic>
        <p:nvPicPr>
          <p:cNvPr id="10" name="Graphic 9" descr="Gears outline">
            <a:extLst>
              <a:ext uri="{FF2B5EF4-FFF2-40B4-BE49-F238E27FC236}">
                <a16:creationId xmlns:a16="http://schemas.microsoft.com/office/drawing/2014/main" id="{0C160679-8D1A-8F99-CCE5-69F512AF2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0527" y="2838936"/>
            <a:ext cx="729759" cy="729759"/>
          </a:xfrm>
          <a:prstGeom prst="rect">
            <a:avLst/>
          </a:prstGeom>
        </p:spPr>
      </p:pic>
      <p:pic>
        <p:nvPicPr>
          <p:cNvPr id="12" name="Graphic 11" descr="Projector screen outline">
            <a:extLst>
              <a:ext uri="{FF2B5EF4-FFF2-40B4-BE49-F238E27FC236}">
                <a16:creationId xmlns:a16="http://schemas.microsoft.com/office/drawing/2014/main" id="{8B26DDB3-1EBC-2803-5290-2995CF2FA0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31374" y="2330466"/>
            <a:ext cx="618536" cy="618536"/>
          </a:xfrm>
          <a:prstGeom prst="rect">
            <a:avLst/>
          </a:prstGeom>
        </p:spPr>
      </p:pic>
      <p:pic>
        <p:nvPicPr>
          <p:cNvPr id="14" name="Graphic 13" descr="Greek Temple outline">
            <a:extLst>
              <a:ext uri="{FF2B5EF4-FFF2-40B4-BE49-F238E27FC236}">
                <a16:creationId xmlns:a16="http://schemas.microsoft.com/office/drawing/2014/main" id="{29B9BC92-3BD3-AB1D-CA35-D6AACFD12D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65877" y="1711931"/>
            <a:ext cx="618535" cy="6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BEAA-64CA-7894-F617-6EC9D8E50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FE925CE0-1F3F-EAE3-580F-ED01601936F2}"/>
              </a:ext>
            </a:extLst>
          </p:cNvPr>
          <p:cNvSpPr txBox="1"/>
          <p:nvPr/>
        </p:nvSpPr>
        <p:spPr>
          <a:xfrm>
            <a:off x="-1825711" y="40596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Why React for Frontend?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4CAAD5D2-2319-2AD5-27E4-515B89683C57}"/>
              </a:ext>
            </a:extLst>
          </p:cNvPr>
          <p:cNvSpPr/>
          <p:nvPr/>
        </p:nvSpPr>
        <p:spPr>
          <a:xfrm>
            <a:off x="572530" y="4263080"/>
            <a:ext cx="3608173" cy="1037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dirty="0"/>
              <a:t>Why React for this project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D7C6521-F7C8-D551-D693-45B4BC2407C4}"/>
              </a:ext>
            </a:extLst>
          </p:cNvPr>
          <p:cNvSpPr/>
          <p:nvPr/>
        </p:nvSpPr>
        <p:spPr>
          <a:xfrm>
            <a:off x="572530" y="1762897"/>
            <a:ext cx="3608173" cy="103796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DE" dirty="0"/>
              <a:t>Key features of 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EC711-34B5-1B87-656D-A993A8D01175}"/>
              </a:ext>
            </a:extLst>
          </p:cNvPr>
          <p:cNvSpPr txBox="1"/>
          <p:nvPr/>
        </p:nvSpPr>
        <p:spPr>
          <a:xfrm>
            <a:off x="4436075" y="1762897"/>
            <a:ext cx="4017479" cy="13973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Component-based structure for </a:t>
            </a:r>
          </a:p>
          <a:p>
            <a:r>
              <a:rPr lang="en-GB" dirty="0"/>
              <a:t>     better UI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Strong community and extensive </a:t>
            </a:r>
          </a:p>
          <a:p>
            <a:r>
              <a:rPr lang="en-GB" dirty="0"/>
              <a:t>     library support.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DE" dirty="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3FB0E-C58A-A596-E0DA-4BFE888A597A}"/>
              </a:ext>
            </a:extLst>
          </p:cNvPr>
          <p:cNvSpPr txBox="1"/>
          <p:nvPr/>
        </p:nvSpPr>
        <p:spPr>
          <a:xfrm>
            <a:off x="4304270" y="4263080"/>
            <a:ext cx="5486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Seamless interaction with backend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Real-time updates for users (e.g., viewing generated tests).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Easy to scale as the project grows.</a:t>
            </a:r>
            <a:endParaRPr lang="en-DE" dirty="0"/>
          </a:p>
        </p:txBody>
      </p:sp>
      <p:pic>
        <p:nvPicPr>
          <p:cNvPr id="6146" name="Picture 2" descr="Building a Web App: Developing a React.js Frontend for an API — Part 4">
            <a:extLst>
              <a:ext uri="{FF2B5EF4-FFF2-40B4-BE49-F238E27FC236}">
                <a16:creationId xmlns:a16="http://schemas.microsoft.com/office/drawing/2014/main" id="{F8476A8B-1B53-C624-9C81-BE636459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71" y="0"/>
            <a:ext cx="2531990" cy="17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8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/>
      <p:bldP spid="10" grpId="0"/>
    </p:bld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32A39860-FA99-4969-AF45-0EBC09AD50A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542414DD-1AB1-4934-9D21-18D278FFA6A2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1B33C84E-A047-469B-BC95-C47A0D75E7D4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EC12F363-7FA2-4DC8-84B9-377A0C80B977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AAB6A1EF-4218-468C-996D-D111911946E8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111_Praesentationsvorlage_3-4.potx" id="{E3E66A17-0EF0-46CD-8907-9753BEE56508}" vid="{7F103719-950A-419C-B233-B41970B81966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160104_TUM_Praesentation_p_v1</Template>
  <TotalTime>7685</TotalTime>
  <Words>592</Words>
  <Application>Microsoft Office PowerPoint</Application>
  <PresentationFormat>Affichage à l'écran (4:3)</PresentationFormat>
  <Paragraphs>146</Paragraphs>
  <Slides>14</Slides>
  <Notes>3</Notes>
  <HiddenSlides>0</HiddenSlides>
  <MMClips>1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14</vt:i4>
      </vt:variant>
    </vt:vector>
  </HeadingPairs>
  <TitlesOfParts>
    <vt:vector size="32" baseType="lpstr">
      <vt:lpstr>Adobe Fan Heiti Std B</vt:lpstr>
      <vt:lpstr>Aptos</vt:lpstr>
      <vt:lpstr>Arial</vt:lpstr>
      <vt:lpstr>Calibri</vt:lpstr>
      <vt:lpstr>Cambria</vt:lpstr>
      <vt:lpstr>Courier New</vt:lpstr>
      <vt:lpstr>Georgia Pro</vt:lpstr>
      <vt:lpstr>Georgia Pro Light</vt:lpstr>
      <vt:lpstr>Helvetica Neue</vt:lpstr>
      <vt:lpstr>Lora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Praktikum Next Generation programming  </vt:lpstr>
      <vt:lpstr>Agenda </vt:lpstr>
      <vt:lpstr>Main Idea</vt:lpstr>
      <vt:lpstr>Agenda </vt:lpstr>
      <vt:lpstr>Présentation PowerPoint</vt:lpstr>
      <vt:lpstr>Présentation PowerPoint</vt:lpstr>
      <vt:lpstr>Présentation PowerPoint</vt:lpstr>
      <vt:lpstr>Agenda </vt:lpstr>
      <vt:lpstr>Présentation PowerPoint</vt:lpstr>
      <vt:lpstr>Présentation PowerPoint</vt:lpstr>
      <vt:lpstr>Agenda 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Aufgabe A220 – Gruppe 137</dc:title>
  <dc:creator>Nermine Loukil</dc:creator>
  <cp:lastModifiedBy>DELL</cp:lastModifiedBy>
  <cp:revision>43</cp:revision>
  <cp:lastPrinted>2015-07-30T14:04:45Z</cp:lastPrinted>
  <dcterms:created xsi:type="dcterms:W3CDTF">2024-02-03T09:55:59Z</dcterms:created>
  <dcterms:modified xsi:type="dcterms:W3CDTF">2024-11-28T10:41:37Z</dcterms:modified>
</cp:coreProperties>
</file>